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03" r:id="rId2"/>
  </p:sldMasterIdLst>
  <p:notesMasterIdLst>
    <p:notesMasterId r:id="rId45"/>
  </p:notesMasterIdLst>
  <p:sldIdLst>
    <p:sldId id="288" r:id="rId3"/>
    <p:sldId id="289" r:id="rId4"/>
    <p:sldId id="259" r:id="rId5"/>
    <p:sldId id="303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25" r:id="rId28"/>
    <p:sldId id="326" r:id="rId29"/>
    <p:sldId id="327" r:id="rId30"/>
    <p:sldId id="328" r:id="rId31"/>
    <p:sldId id="329" r:id="rId32"/>
    <p:sldId id="330" r:id="rId33"/>
    <p:sldId id="331" r:id="rId34"/>
    <p:sldId id="332" r:id="rId35"/>
    <p:sldId id="333" r:id="rId36"/>
    <p:sldId id="334" r:id="rId37"/>
    <p:sldId id="335" r:id="rId38"/>
    <p:sldId id="336" r:id="rId39"/>
    <p:sldId id="337" r:id="rId40"/>
    <p:sldId id="338" r:id="rId41"/>
    <p:sldId id="339" r:id="rId42"/>
    <p:sldId id="340" r:id="rId43"/>
    <p:sldId id="341" r:id="rId44"/>
  </p:sldIdLst>
  <p:sldSz cx="9144000" cy="5143500" type="screen16x9"/>
  <p:notesSz cx="6858000" cy="9144000"/>
  <p:defaultTextStyle>
    <a:defPPr>
      <a:defRPr lang="zh-CN"/>
    </a:defPPr>
    <a:lvl1pPr algn="l" defTabSz="685800" rtl="0" eaLnBrk="0" fontAlgn="base" hangingPunct="0">
      <a:spcBef>
        <a:spcPct val="0"/>
      </a:spcBef>
      <a:spcAft>
        <a:spcPct val="0"/>
      </a:spcAft>
      <a:buFont typeface="Arial" charset="0"/>
      <a:defRPr sz="1300" kern="1200">
        <a:solidFill>
          <a:schemeClr val="tx1"/>
        </a:solidFill>
        <a:latin typeface="Calibri" charset="0"/>
        <a:ea typeface="宋体" charset="-122"/>
        <a:cs typeface="+mn-cs"/>
      </a:defRPr>
    </a:lvl1pPr>
    <a:lvl2pPr marL="342900" indent="114300" algn="l" defTabSz="685800" rtl="0" eaLnBrk="0" fontAlgn="base" hangingPunct="0">
      <a:spcBef>
        <a:spcPct val="0"/>
      </a:spcBef>
      <a:spcAft>
        <a:spcPct val="0"/>
      </a:spcAft>
      <a:buFont typeface="Arial" charset="0"/>
      <a:defRPr sz="1300" kern="1200">
        <a:solidFill>
          <a:schemeClr val="tx1"/>
        </a:solidFill>
        <a:latin typeface="Calibri" charset="0"/>
        <a:ea typeface="宋体" charset="-122"/>
        <a:cs typeface="+mn-cs"/>
      </a:defRPr>
    </a:lvl2pPr>
    <a:lvl3pPr marL="685800" indent="228600" algn="l" defTabSz="685800" rtl="0" eaLnBrk="0" fontAlgn="base" hangingPunct="0">
      <a:spcBef>
        <a:spcPct val="0"/>
      </a:spcBef>
      <a:spcAft>
        <a:spcPct val="0"/>
      </a:spcAft>
      <a:buFont typeface="Arial" charset="0"/>
      <a:defRPr sz="1300" kern="1200">
        <a:solidFill>
          <a:schemeClr val="tx1"/>
        </a:solidFill>
        <a:latin typeface="Calibri" charset="0"/>
        <a:ea typeface="宋体" charset="-122"/>
        <a:cs typeface="+mn-cs"/>
      </a:defRPr>
    </a:lvl3pPr>
    <a:lvl4pPr marL="1028700" indent="342900" algn="l" defTabSz="685800" rtl="0" eaLnBrk="0" fontAlgn="base" hangingPunct="0">
      <a:spcBef>
        <a:spcPct val="0"/>
      </a:spcBef>
      <a:spcAft>
        <a:spcPct val="0"/>
      </a:spcAft>
      <a:buFont typeface="Arial" charset="0"/>
      <a:defRPr sz="1300" kern="1200">
        <a:solidFill>
          <a:schemeClr val="tx1"/>
        </a:solidFill>
        <a:latin typeface="Calibri" charset="0"/>
        <a:ea typeface="宋体" charset="-122"/>
        <a:cs typeface="+mn-cs"/>
      </a:defRPr>
    </a:lvl4pPr>
    <a:lvl5pPr marL="1371600" indent="457200" algn="l" defTabSz="685800" rtl="0" eaLnBrk="0" fontAlgn="base" hangingPunct="0">
      <a:spcBef>
        <a:spcPct val="0"/>
      </a:spcBef>
      <a:spcAft>
        <a:spcPct val="0"/>
      </a:spcAft>
      <a:buFont typeface="Arial" charset="0"/>
      <a:defRPr sz="1300" kern="1200">
        <a:solidFill>
          <a:schemeClr val="tx1"/>
        </a:solidFill>
        <a:latin typeface="Calibri" charset="0"/>
        <a:ea typeface="宋体" charset="-122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Calibri" charset="0"/>
        <a:ea typeface="宋体" charset="-122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Calibri" charset="0"/>
        <a:ea typeface="宋体" charset="-122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Calibri" charset="0"/>
        <a:ea typeface="宋体" charset="-122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Calibri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97">
          <p15:clr>
            <a:srgbClr val="A4A3A4"/>
          </p15:clr>
        </p15:guide>
        <p15:guide id="2" pos="2880">
          <p15:clr>
            <a:srgbClr val="A4A3A4"/>
          </p15:clr>
        </p15:guide>
        <p15:guide id="3" pos="24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DBB76C"/>
    <a:srgbClr val="282828"/>
    <a:srgbClr val="D5FC79"/>
    <a:srgbClr val="FFFD78"/>
    <a:srgbClr val="FFD579"/>
    <a:srgbClr val="FF7E79"/>
    <a:srgbClr val="E2C044"/>
    <a:srgbClr val="F1F3F2"/>
    <a:srgbClr val="D6AC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568"/>
    <p:restoredTop sz="94580"/>
  </p:normalViewPr>
  <p:slideViewPr>
    <p:cSldViewPr snapToGrid="0">
      <p:cViewPr>
        <p:scale>
          <a:sx n="120" d="100"/>
          <a:sy n="120" d="100"/>
        </p:scale>
        <p:origin x="488" y="856"/>
      </p:cViewPr>
      <p:guideLst>
        <p:guide orient="horz" pos="1597"/>
        <p:guide pos="2880"/>
        <p:guide pos="2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D0157-F8C0-1843-A208-91333431BD33}" type="datetimeFigureOut">
              <a:rPr kumimoji="1" lang="zh-CN" altLang="en-US" smtClean="0"/>
              <a:t>17/8/7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8CA96-90C8-644D-9502-173AC73388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2515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34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317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097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0FE1F6-39E7-EF4E-8D68-3E0A6C5E99B1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918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8964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750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314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0FE1F6-39E7-EF4E-8D68-3E0A6C5E99B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490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0FE1F6-39E7-EF4E-8D68-3E0A6C5E99B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2994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3777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270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104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2468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00F9FB-5080-5E4B-80A0-21AAAFB12036}" type="datetimeFigureOut">
              <a:rPr lang="zh-CN" altLang="en-US"/>
              <a:pPr/>
              <a:t>17/8/7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963926-8B7B-9E4C-8036-75803AD3731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842662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C39F2A-8141-9E41-93F6-66191A7DD2D3}" type="datetimeFigureOut">
              <a:rPr lang="zh-CN" altLang="en-US"/>
              <a:pPr/>
              <a:t>17/8/7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41667C-6955-1241-8232-7F00D327043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994379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7473D9F-E9B3-2F4C-9816-23AF2F204DDC}" type="datetimeFigureOut">
              <a:rPr lang="zh-CN" altLang="en-US"/>
              <a:pPr/>
              <a:t>17/8/7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44FB26-779C-254F-A35B-C2D358BB68B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30897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316881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27753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9924527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193826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655234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497124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971027"/>
      </p:ext>
    </p:extLst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08725915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9F6407-BF86-914C-ADA6-16EAE3B57F00}" type="datetimeFigureOut">
              <a:rPr lang="zh-CN" altLang="en-US"/>
              <a:pPr/>
              <a:t>17/8/7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C3109C-6DEC-1B4E-A9EC-2BED687ABAD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043133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2755941"/>
      </p:ext>
    </p:extLst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5837823"/>
      </p:ext>
    </p:extLst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696156"/>
      </p:ext>
    </p:extLst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098371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2BCB646-4F3B-BA4B-ACCA-2AD81AF17150}" type="datetimeFigureOut">
              <a:rPr lang="zh-CN" altLang="en-US"/>
              <a:pPr/>
              <a:t>17/8/7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A63C23-C7CA-5848-BF31-5BC07CB1073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3966050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CBB42B-5DD5-B04D-9C31-91A4B3359D27}" type="datetimeFigureOut">
              <a:rPr lang="zh-CN" altLang="en-US"/>
              <a:pPr/>
              <a:t>17/8/7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DD9727-0A36-8741-802D-DB2C92108AF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885050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6A91C22-BD40-AD4C-AA2D-908C13CBD97F}" type="datetimeFigureOut">
              <a:rPr lang="zh-CN" altLang="en-US"/>
              <a:pPr/>
              <a:t>17/8/7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AAD401-CC71-5941-B63D-E2913BDC47D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496628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86A406C-4124-A44B-AAB3-E28B03A55918}" type="datetimeFigureOut">
              <a:rPr lang="zh-CN" altLang="en-US"/>
              <a:pPr/>
              <a:t>17/8/7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C77411-E3A7-4949-9160-86583D5C283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49930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074CD15-5E46-464B-8D08-BFA93B2436DD}" type="datetimeFigureOut">
              <a:rPr lang="zh-CN" altLang="en-US"/>
              <a:pPr/>
              <a:t>17/8/7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B79E91-A5D9-F049-B91F-872102AD452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598584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F886CCF-1E31-7A43-A4B1-334391A24759}" type="datetimeFigureOut">
              <a:rPr lang="zh-CN" altLang="en-US"/>
              <a:pPr/>
              <a:t>17/8/7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971A30-ACBE-8C4C-8C53-C828949FD70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878877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FCD1256-3E51-E542-9EAF-8455297457F0}" type="datetimeFigureOut">
              <a:rPr lang="zh-CN" altLang="en-US"/>
              <a:pPr/>
              <a:t>17/8/7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A76F11-04D5-644B-A761-9B22BD8E4DC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978176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x-none"/>
              <a:t>单击此处编辑母版标题样式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x-none"/>
              <a:t>单击此处编辑母版文本样式</a:t>
            </a:r>
          </a:p>
          <a:p>
            <a:pPr lvl="1"/>
            <a:r>
              <a:rPr lang="zh-CN" altLang="x-none"/>
              <a:t>第二级</a:t>
            </a:r>
          </a:p>
          <a:p>
            <a:pPr lvl="2"/>
            <a:r>
              <a:rPr lang="zh-CN" altLang="x-none"/>
              <a:t>第三级</a:t>
            </a:r>
          </a:p>
          <a:p>
            <a:pPr lvl="3"/>
            <a:r>
              <a:rPr lang="zh-CN" altLang="x-none"/>
              <a:t>第四级</a:t>
            </a:r>
          </a:p>
          <a:p>
            <a:pPr lvl="4"/>
            <a:r>
              <a:rPr lang="zh-CN" altLang="x-none"/>
              <a:t>第五级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solidFill>
                  <a:srgbClr val="898989"/>
                </a:solidFill>
              </a:defRPr>
            </a:lvl1pPr>
          </a:lstStyle>
          <a:p>
            <a:fld id="{8008DD98-D290-1944-9E3C-A008DC37D5BB}" type="datetimeFigureOut">
              <a:rPr lang="zh-CN" altLang="en-US"/>
              <a:pPr/>
              <a:t>17/8/7</a:t>
            </a:fld>
            <a:endParaRPr lang="zh-CN" altLang="en-US"/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900">
                <a:solidFill>
                  <a:srgbClr val="898989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30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rgbClr val="898989"/>
                </a:solidFill>
              </a:defRPr>
            </a:lvl1pPr>
          </a:lstStyle>
          <a:p>
            <a:fld id="{11C18775-D15C-044F-8D9C-CDF148561198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ransition spd="slow">
    <p:wipe/>
  </p:transition>
  <p:txStyles>
    <p:titleStyle>
      <a:lvl1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  <a:ea typeface="宋体" charset="-122"/>
        </a:defRPr>
      </a:lvl2pPr>
      <a:lvl3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  <a:ea typeface="宋体" charset="-122"/>
        </a:defRPr>
      </a:lvl3pPr>
      <a:lvl4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  <a:ea typeface="宋体" charset="-122"/>
        </a:defRPr>
      </a:lvl4pPr>
      <a:lvl5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  <a:ea typeface="宋体" charset="-122"/>
        </a:defRPr>
      </a:lvl5pPr>
      <a:lvl6pPr marL="4572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  <a:ea typeface="宋体" charset="-122"/>
        </a:defRPr>
      </a:lvl6pPr>
      <a:lvl7pPr marL="9144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  <a:ea typeface="宋体" charset="-122"/>
        </a:defRPr>
      </a:lvl7pPr>
      <a:lvl8pPr marL="13716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  <a:ea typeface="宋体" charset="-122"/>
        </a:defRPr>
      </a:lvl8pPr>
      <a:lvl9pPr marL="18288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  <a:ea typeface="宋体" charset="-122"/>
        </a:defRPr>
      </a:lvl9pPr>
    </p:titleStyle>
    <p:bodyStyle>
      <a:lvl1pPr marL="171450" indent="-171450" algn="l" defTabSz="685800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Font typeface="Arial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6"/>
          <p:cNvSpPr>
            <a:spLocks noChangeArrowheads="1"/>
          </p:cNvSpPr>
          <p:nvPr userDrawn="1"/>
        </p:nvSpPr>
        <p:spPr bwMode="auto">
          <a:xfrm>
            <a:off x="0" y="1320800"/>
            <a:ext cx="9144000" cy="2517775"/>
          </a:xfrm>
          <a:prstGeom prst="rect">
            <a:avLst/>
          </a:prstGeom>
          <a:solidFill>
            <a:srgbClr val="1E1E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75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x-none"/>
              <a:t>单击此处编辑母版标题样式</a:t>
            </a:r>
          </a:p>
        </p:txBody>
      </p:sp>
      <p:sp>
        <p:nvSpPr>
          <p:cNvPr id="3076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x-none"/>
              <a:t>单击此处编辑母版文本样式</a:t>
            </a:r>
          </a:p>
          <a:p>
            <a:pPr lvl="1"/>
            <a:r>
              <a:rPr lang="zh-CN" altLang="x-none"/>
              <a:t>第二级</a:t>
            </a:r>
          </a:p>
          <a:p>
            <a:pPr lvl="2"/>
            <a:r>
              <a:rPr lang="zh-CN" altLang="x-none"/>
              <a:t>第三级</a:t>
            </a:r>
          </a:p>
          <a:p>
            <a:pPr lvl="3"/>
            <a:r>
              <a:rPr lang="zh-CN" altLang="x-none"/>
              <a:t>第四级</a:t>
            </a:r>
          </a:p>
          <a:p>
            <a:pPr lvl="4"/>
            <a:r>
              <a:rPr lang="zh-CN" altLang="x-none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61" r:id="rId12"/>
  </p:sldLayoutIdLst>
  <p:transition spd="slow">
    <p:wipe/>
  </p:transition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  <a:ea typeface="宋体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  <a:ea typeface="宋体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  <a:ea typeface="宋体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  <a:ea typeface="宋体" charset="-122"/>
        </a:defRPr>
      </a:lvl5pPr>
      <a:lvl6pPr marL="457200"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  <a:ea typeface="宋体" charset="-122"/>
        </a:defRPr>
      </a:lvl6pPr>
      <a:lvl7pPr marL="914400"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  <a:ea typeface="宋体" charset="-122"/>
        </a:defRPr>
      </a:lvl7pPr>
      <a:lvl8pPr marL="1371600"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  <a:ea typeface="宋体" charset="-122"/>
        </a:defRPr>
      </a:lvl8pPr>
      <a:lvl9pPr marL="1828800"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  <a:ea typeface="宋体" charset="-122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5" Type="http://schemas.openxmlformats.org/officeDocument/2006/relationships/image" Target="../media/image26.jpeg"/><Relationship Id="rId16" Type="http://schemas.openxmlformats.org/officeDocument/2006/relationships/image" Target="../media/image27.emf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3.emf"/><Relationship Id="rId3" Type="http://schemas.openxmlformats.org/officeDocument/2006/relationships/image" Target="../media/image14.emf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emf"/><Relationship Id="rId9" Type="http://schemas.openxmlformats.org/officeDocument/2006/relationships/image" Target="../media/image20.emf"/><Relationship Id="rId10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microsoft.com/office/2007/relationships/hdphoto" Target="../media/hdphoto1.wdp"/><Relationship Id="rId5" Type="http://schemas.openxmlformats.org/officeDocument/2006/relationships/image" Target="../media/image30.tiff"/><Relationship Id="rId6" Type="http://schemas.openxmlformats.org/officeDocument/2006/relationships/image" Target="../media/image31.tiff"/><Relationship Id="rId7" Type="http://schemas.openxmlformats.org/officeDocument/2006/relationships/image" Target="../media/image32.png"/><Relationship Id="rId8" Type="http://schemas.openxmlformats.org/officeDocument/2006/relationships/image" Target="../media/image33.tiff"/><Relationship Id="rId9" Type="http://schemas.openxmlformats.org/officeDocument/2006/relationships/image" Target="../media/image34.tiff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png"/><Relationship Id="rId3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tiff"/><Relationship Id="rId3" Type="http://schemas.openxmlformats.org/officeDocument/2006/relationships/image" Target="../media/image41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microsoft.com/office/2007/relationships/hdphoto" Target="../media/hdphoto2.wdp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microsoft.com/office/2007/relationships/hdphoto" Target="../media/hdphoto2.wdp"/><Relationship Id="rId5" Type="http://schemas.openxmlformats.org/officeDocument/2006/relationships/image" Target="../media/image61.emf"/><Relationship Id="rId6" Type="http://schemas.openxmlformats.org/officeDocument/2006/relationships/image" Target="../media/image62.em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5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iff"/><Relationship Id="rId4" Type="http://schemas.openxmlformats.org/officeDocument/2006/relationships/image" Target="../media/image86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3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59368" y="1614805"/>
            <a:ext cx="7337685" cy="631286"/>
          </a:xfrm>
        </p:spPr>
        <p:txBody>
          <a:bodyPr>
            <a:noAutofit/>
          </a:bodyPr>
          <a:lstStyle/>
          <a:p>
            <a:r>
              <a:rPr kumimoji="1" lang="zh-CN" altLang="en-US" sz="3000" b="1" dirty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清华大学－紫荆谷创新创业发展辅导中心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637609" y="2148534"/>
            <a:ext cx="7337685" cy="631286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CN" altLang="en-US" sz="3000" b="1" dirty="0">
                <a:solidFill>
                  <a:srgbClr val="DBB76C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创业家极速锻造研修班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25" y="353909"/>
            <a:ext cx="2273636" cy="1079790"/>
          </a:xfrm>
          <a:prstGeom prst="rect">
            <a:avLst/>
          </a:prstGeom>
        </p:spPr>
      </p:pic>
      <p:sp>
        <p:nvSpPr>
          <p:cNvPr id="7" name="标题 1"/>
          <p:cNvSpPr txBox="1">
            <a:spLocks/>
          </p:cNvSpPr>
          <p:nvPr/>
        </p:nvSpPr>
        <p:spPr>
          <a:xfrm>
            <a:off x="467564" y="2879866"/>
            <a:ext cx="7337685" cy="631286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CN" sz="4050" b="1" dirty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《</a:t>
            </a:r>
            <a:r>
              <a:rPr kumimoji="1" lang="zh-CN" altLang="en-US" sz="4050" b="1" dirty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产业前沿</a:t>
            </a:r>
            <a:r>
              <a:rPr kumimoji="1" lang="en-US" altLang="zh-CN" sz="4050" b="1" dirty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》</a:t>
            </a:r>
            <a:endParaRPr kumimoji="1" lang="zh-CN" altLang="en-US" sz="4050" b="1" dirty="0">
              <a:solidFill>
                <a:schemeClr val="bg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grpSp>
        <p:nvGrpSpPr>
          <p:cNvPr id="11" name="组 10"/>
          <p:cNvGrpSpPr/>
          <p:nvPr/>
        </p:nvGrpSpPr>
        <p:grpSpPr>
          <a:xfrm>
            <a:off x="3490632" y="4504651"/>
            <a:ext cx="2334185" cy="409677"/>
            <a:chOff x="4651188" y="5827497"/>
            <a:chExt cx="3112246" cy="546236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847" r="68667" b="8210"/>
            <a:stretch/>
          </p:blipFill>
          <p:spPr>
            <a:xfrm>
              <a:off x="4651188" y="5827497"/>
              <a:ext cx="1444811" cy="546236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42" t="69183" r="18823" b="11971"/>
            <a:stretch/>
          </p:blipFill>
          <p:spPr>
            <a:xfrm>
              <a:off x="6095999" y="5876802"/>
              <a:ext cx="1667435" cy="496931"/>
            </a:xfrm>
            <a:prstGeom prst="rect">
              <a:avLst/>
            </a:prstGeom>
          </p:spPr>
        </p:pic>
      </p:grpSp>
      <p:sp>
        <p:nvSpPr>
          <p:cNvPr id="12" name="标题 1"/>
          <p:cNvSpPr txBox="1">
            <a:spLocks/>
          </p:cNvSpPr>
          <p:nvPr/>
        </p:nvSpPr>
        <p:spPr>
          <a:xfrm>
            <a:off x="648325" y="3457675"/>
            <a:ext cx="7337685" cy="631286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CN" altLang="en-US" sz="3000" b="1" dirty="0">
                <a:solidFill>
                  <a:srgbClr val="DBB76C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顾学雍</a:t>
            </a:r>
          </a:p>
        </p:txBody>
      </p:sp>
    </p:spTree>
    <p:extLst>
      <p:ext uri="{BB962C8B-B14F-4D97-AF65-F5344CB8AC3E}">
        <p14:creationId xmlns:p14="http://schemas.microsoft.com/office/powerpoint/2010/main" val="11707481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478094" y="1268016"/>
          <a:ext cx="8187813" cy="34494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9271"/>
                <a:gridCol w="2729271"/>
                <a:gridCol w="2729271"/>
              </a:tblGrid>
              <a:tr h="70516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300" dirty="0" smtClean="0"/>
                        <a:t>代表性公司</a:t>
                      </a:r>
                      <a:endParaRPr lang="en-US" sz="33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300" dirty="0" smtClean="0"/>
                        <a:t>产品类别</a:t>
                      </a:r>
                      <a:endParaRPr lang="en-US" sz="33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300" dirty="0" smtClean="0"/>
                        <a:t>变革本质</a:t>
                      </a:r>
                      <a:endParaRPr lang="en-US" sz="3300" dirty="0"/>
                    </a:p>
                  </a:txBody>
                  <a:tcPr marL="68580" marR="68580" marT="34290" marB="34290"/>
                </a:tc>
              </a:tr>
              <a:tr h="686068">
                <a:tc>
                  <a:txBody>
                    <a:bodyPr/>
                    <a:lstStyle/>
                    <a:p>
                      <a:pPr algn="ctr"/>
                      <a:endParaRPr lang="en-US" sz="33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300" dirty="0" smtClean="0"/>
                        <a:t>信息处理器</a:t>
                      </a:r>
                      <a:endParaRPr lang="en-US" sz="33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300" dirty="0" smtClean="0"/>
                        <a:t>认知革命</a:t>
                      </a:r>
                      <a:endParaRPr lang="en-US" sz="3300" dirty="0"/>
                    </a:p>
                  </a:txBody>
                  <a:tcPr marL="68580" marR="68580" marT="34290" marB="34290"/>
                </a:tc>
              </a:tr>
              <a:tr h="686068">
                <a:tc>
                  <a:txBody>
                    <a:bodyPr/>
                    <a:lstStyle/>
                    <a:p>
                      <a:pPr algn="ctr"/>
                      <a:endParaRPr lang="en-US" sz="33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300" dirty="0" smtClean="0"/>
                        <a:t>并发处理器</a:t>
                      </a:r>
                      <a:endParaRPr lang="en-US" sz="33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300" dirty="0" smtClean="0"/>
                        <a:t>农业革命</a:t>
                      </a:r>
                      <a:endParaRPr lang="en-US" sz="3300" dirty="0"/>
                    </a:p>
                  </a:txBody>
                  <a:tcPr marL="68580" marR="68580" marT="34290" marB="34290"/>
                </a:tc>
              </a:tr>
              <a:tr h="686068">
                <a:tc>
                  <a:txBody>
                    <a:bodyPr/>
                    <a:lstStyle/>
                    <a:p>
                      <a:pPr algn="ctr"/>
                      <a:endParaRPr lang="en-US" sz="33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300" dirty="0" smtClean="0"/>
                        <a:t>移动处理器</a:t>
                      </a:r>
                      <a:endParaRPr lang="en-US" sz="33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300" dirty="0" smtClean="0"/>
                        <a:t>商业革命</a:t>
                      </a:r>
                      <a:endParaRPr lang="en-US" sz="3300" dirty="0"/>
                    </a:p>
                  </a:txBody>
                  <a:tcPr marL="68580" marR="68580" marT="34290" marB="34290"/>
                </a:tc>
              </a:tr>
              <a:tr h="686068">
                <a:tc>
                  <a:txBody>
                    <a:bodyPr/>
                    <a:lstStyle/>
                    <a:p>
                      <a:pPr algn="ctr"/>
                      <a:endParaRPr lang="en-US" sz="33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300" dirty="0" smtClean="0"/>
                        <a:t>多元处理器</a:t>
                      </a:r>
                      <a:endParaRPr lang="en-US" sz="33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300" dirty="0" smtClean="0"/>
                        <a:t>科学革命</a:t>
                      </a:r>
                      <a:endParaRPr lang="en-US" sz="33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9097" y="10431"/>
            <a:ext cx="7886700" cy="993775"/>
          </a:xfrm>
        </p:spPr>
        <p:txBody>
          <a:bodyPr/>
          <a:lstStyle/>
          <a:p>
            <a:r>
              <a:rPr lang="zh-CN" altLang="en-US" sz="2400" dirty="0" smtClean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未来简史作者的分析 </a:t>
            </a:r>
            <a:r>
              <a:rPr lang="en-US" altLang="zh-CN" sz="2400" dirty="0" smtClean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Yuval Harari P.390</a:t>
            </a:r>
            <a:endParaRPr lang="en-US" sz="2400" dirty="0">
              <a:solidFill>
                <a:srgbClr val="DBB76C"/>
              </a:solidFill>
              <a:latin typeface="Hei" charset="-122"/>
              <a:ea typeface="Hei" charset="-122"/>
              <a:cs typeface="Hei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10</a:t>
            </a:fld>
            <a:endParaRPr lang="uk-UA"/>
          </a:p>
        </p:txBody>
      </p:sp>
      <p:grpSp>
        <p:nvGrpSpPr>
          <p:cNvPr id="11" name="Group 10"/>
          <p:cNvGrpSpPr/>
          <p:nvPr/>
        </p:nvGrpSpPr>
        <p:grpSpPr>
          <a:xfrm>
            <a:off x="1088436" y="2053306"/>
            <a:ext cx="1353104" cy="2541786"/>
            <a:chOff x="1451248" y="2737741"/>
            <a:chExt cx="1804138" cy="33890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3849" y="2737741"/>
              <a:ext cx="943227" cy="62540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3849" y="3642899"/>
              <a:ext cx="943227" cy="69481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51248" y="5520749"/>
              <a:ext cx="1804138" cy="60604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51248" y="4617475"/>
              <a:ext cx="1798902" cy="5515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0239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1953" y="-35996"/>
            <a:ext cx="7886700" cy="993775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DBB76C"/>
                </a:solidFill>
              </a:rPr>
              <a:t>工业大国的产业观点为何？</a:t>
            </a:r>
            <a:endParaRPr lang="en-US" sz="2400" dirty="0">
              <a:solidFill>
                <a:srgbClr val="DBB76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00151"/>
            <a:ext cx="4808877" cy="3394472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美国</a:t>
            </a:r>
            <a:r>
              <a:rPr lang="en-US" sz="2000" dirty="0">
                <a:solidFill>
                  <a:schemeClr val="bg1"/>
                </a:solidFill>
              </a:rPr>
              <a:t>: Cyber-physical Systems</a:t>
            </a:r>
          </a:p>
          <a:p>
            <a:r>
              <a:rPr lang="zh-CN" altLang="en-US" sz="2000" dirty="0">
                <a:solidFill>
                  <a:schemeClr val="bg1"/>
                </a:solidFill>
              </a:rPr>
              <a:t>德国</a:t>
            </a:r>
            <a:r>
              <a:rPr lang="en-US" sz="2000" dirty="0">
                <a:solidFill>
                  <a:schemeClr val="bg1"/>
                </a:solidFill>
              </a:rPr>
              <a:t>: Industry 4.0</a:t>
            </a:r>
          </a:p>
          <a:p>
            <a:r>
              <a:rPr lang="zh-CN" altLang="en-US" sz="2000" dirty="0">
                <a:solidFill>
                  <a:schemeClr val="bg1"/>
                </a:solidFill>
              </a:rPr>
              <a:t>日本</a:t>
            </a:r>
            <a:r>
              <a:rPr lang="en-US" sz="2000" dirty="0">
                <a:solidFill>
                  <a:schemeClr val="bg1"/>
                </a:solidFill>
              </a:rPr>
              <a:t>: Innovation </a:t>
            </a:r>
            <a:r>
              <a:rPr lang="en-US" altLang="zh-CN" sz="2000" dirty="0">
                <a:solidFill>
                  <a:schemeClr val="bg1"/>
                </a:solidFill>
              </a:rPr>
              <a:t>20</a:t>
            </a:r>
            <a:r>
              <a:rPr lang="en-US" sz="2000" dirty="0">
                <a:solidFill>
                  <a:schemeClr val="bg1"/>
                </a:solidFill>
              </a:rPr>
              <a:t>25</a:t>
            </a:r>
          </a:p>
          <a:p>
            <a:r>
              <a:rPr lang="zh-CN" altLang="en-US" sz="2000" dirty="0">
                <a:solidFill>
                  <a:schemeClr val="bg1"/>
                </a:solidFill>
              </a:rPr>
              <a:t>中国</a:t>
            </a:r>
            <a:r>
              <a:rPr lang="en-US" sz="2000" dirty="0">
                <a:solidFill>
                  <a:schemeClr val="bg1"/>
                </a:solidFill>
              </a:rPr>
              <a:t>: China Manufacturing 2025</a:t>
            </a:r>
          </a:p>
          <a:p>
            <a:pPr lvl="1"/>
            <a:r>
              <a:rPr lang="fi-FI" sz="1050" dirty="0">
                <a:solidFill>
                  <a:srgbClr val="DBB76C"/>
                </a:solidFill>
              </a:rPr>
              <a:t>http://www.miit.gov.cn/n11293472/n11293832/n11293907/n11368223/16489095.html</a:t>
            </a:r>
            <a:endParaRPr lang="en-US" sz="1050" dirty="0">
              <a:solidFill>
                <a:srgbClr val="DBB76C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4560" y="1301122"/>
            <a:ext cx="3302241" cy="31918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78231" y="4799466"/>
            <a:ext cx="28574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DBB76C"/>
                </a:solidFill>
              </a:rPr>
              <a:t>Published by US Department of Commerce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448" t="15124" r="8038"/>
          <a:stretch/>
        </p:blipFill>
        <p:spPr>
          <a:xfrm>
            <a:off x="1047863" y="3456894"/>
            <a:ext cx="4218215" cy="131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87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8890" y="0"/>
            <a:ext cx="7886700" cy="993775"/>
          </a:xfrm>
        </p:spPr>
        <p:txBody>
          <a:bodyPr/>
          <a:lstStyle/>
          <a:p>
            <a:r>
              <a:rPr lang="zh-CN" altLang="en-US" sz="2400" dirty="0" smtClean="0">
                <a:solidFill>
                  <a:srgbClr val="DBB76C"/>
                </a:solidFill>
              </a:rPr>
              <a:t>美国：</a:t>
            </a:r>
            <a:r>
              <a:rPr lang="en-US" altLang="zh-CN" sz="2400" dirty="0" smtClean="0">
                <a:solidFill>
                  <a:srgbClr val="DBB76C"/>
                </a:solidFill>
              </a:rPr>
              <a:t>Cyber-Physical Systems</a:t>
            </a:r>
            <a:endParaRPr lang="en-US" sz="2400" dirty="0">
              <a:solidFill>
                <a:srgbClr val="DBB76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所谓的</a:t>
            </a:r>
            <a:r>
              <a:rPr lang="en-US" altLang="zh-CN" sz="2000" dirty="0" smtClean="0">
                <a:solidFill>
                  <a:schemeClr val="bg1"/>
                </a:solidFill>
              </a:rPr>
              <a:t>Cyber-Physical Systems</a:t>
            </a:r>
          </a:p>
          <a:p>
            <a:pPr lvl="1"/>
            <a:r>
              <a:rPr lang="zh-CN" altLang="en-US" sz="2000" dirty="0" smtClean="0">
                <a:solidFill>
                  <a:schemeClr val="bg1"/>
                </a:solidFill>
              </a:rPr>
              <a:t>是一套综合智能交通、机器人、和网络化计算资源和智能硬件的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marL="685800" lvl="2" indent="0">
              <a:buNone/>
            </a:pPr>
            <a:r>
              <a:rPr lang="zh-CN" altLang="en-US" sz="3600" dirty="0">
                <a:solidFill>
                  <a:srgbClr val="DBB76C"/>
                </a:solidFill>
              </a:rPr>
              <a:t>物理世界掌控系统</a:t>
            </a:r>
            <a:endParaRPr lang="en-US" altLang="zh-CN" sz="3600" dirty="0">
              <a:solidFill>
                <a:srgbClr val="DBB76C"/>
              </a:solidFill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</a:rPr>
              <a:t>主要科研经费持续来自政府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sz="2000" dirty="0" smtClean="0">
                <a:solidFill>
                  <a:schemeClr val="bg1"/>
                </a:solidFill>
              </a:rPr>
              <a:t>国防单位、与其保持产业绝对优势的战略投资</a:t>
            </a:r>
            <a:endParaRPr lang="en-US" altLang="zh-CN" sz="2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8351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4021" y="0"/>
            <a:ext cx="7886700" cy="993775"/>
          </a:xfrm>
        </p:spPr>
        <p:txBody>
          <a:bodyPr/>
          <a:lstStyle/>
          <a:p>
            <a:r>
              <a:rPr lang="zh-CN" altLang="en-US" sz="2400" dirty="0" smtClean="0">
                <a:solidFill>
                  <a:srgbClr val="DBB76C"/>
                </a:solidFill>
              </a:rPr>
              <a:t>德国</a:t>
            </a:r>
            <a:r>
              <a:rPr lang="en-US" altLang="zh-CN" sz="2400" dirty="0" smtClean="0">
                <a:solidFill>
                  <a:srgbClr val="DBB76C"/>
                </a:solidFill>
              </a:rPr>
              <a:t>: Industry 4.0 (</a:t>
            </a:r>
            <a:r>
              <a:rPr lang="zh-CN" altLang="en-US" sz="2400" dirty="0" smtClean="0">
                <a:solidFill>
                  <a:srgbClr val="DBB76C"/>
                </a:solidFill>
              </a:rPr>
              <a:t>工业</a:t>
            </a:r>
            <a:r>
              <a:rPr lang="en-US" altLang="zh-CN" sz="2400" dirty="0" smtClean="0">
                <a:solidFill>
                  <a:srgbClr val="DBB76C"/>
                </a:solidFill>
              </a:rPr>
              <a:t>4.0</a:t>
            </a:r>
            <a:r>
              <a:rPr lang="zh-CN" altLang="en-US" sz="2400" dirty="0" smtClean="0">
                <a:solidFill>
                  <a:srgbClr val="DBB76C"/>
                </a:solidFill>
              </a:rPr>
              <a:t>）</a:t>
            </a:r>
            <a:endParaRPr lang="en-US" sz="2400" dirty="0">
              <a:solidFill>
                <a:srgbClr val="DBB76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德国的</a:t>
            </a:r>
            <a:r>
              <a:rPr lang="en-US" altLang="zh-CN" sz="2000" dirty="0" smtClean="0">
                <a:solidFill>
                  <a:schemeClr val="bg1"/>
                </a:solidFill>
              </a:rPr>
              <a:t>Industry 4.0</a:t>
            </a:r>
          </a:p>
          <a:p>
            <a:pPr lvl="1"/>
            <a:r>
              <a:rPr lang="zh-CN" altLang="en-US" sz="2000" dirty="0" smtClean="0">
                <a:solidFill>
                  <a:schemeClr val="bg1"/>
                </a:solidFill>
              </a:rPr>
              <a:t>是一套利用信息技术以及先进德制造工艺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marL="685800" lvl="2" indent="0">
              <a:buNone/>
            </a:pPr>
            <a:r>
              <a:rPr lang="zh-CN" altLang="en-US" sz="3600" dirty="0">
                <a:solidFill>
                  <a:srgbClr val="DBB76C"/>
                </a:solidFill>
              </a:rPr>
              <a:t>为高工资国家人民保证福利的生产技术</a:t>
            </a:r>
            <a:endParaRPr lang="en-US" altLang="zh-CN" sz="3600" dirty="0">
              <a:solidFill>
                <a:srgbClr val="DBB76C"/>
              </a:solidFill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</a:rPr>
              <a:t>主要科研经费持续来自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sz="2000" dirty="0" smtClean="0">
                <a:solidFill>
                  <a:schemeClr val="bg1"/>
                </a:solidFill>
              </a:rPr>
              <a:t>政府和大型汽车产业的经济支柱型战略投资</a:t>
            </a:r>
            <a:endParaRPr lang="en-US" altLang="zh-CN" sz="2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3989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5724" y="0"/>
            <a:ext cx="7886700" cy="993775"/>
          </a:xfrm>
        </p:spPr>
        <p:txBody>
          <a:bodyPr/>
          <a:lstStyle/>
          <a:p>
            <a:r>
              <a:rPr lang="zh-CN" altLang="en-US" sz="2400" dirty="0" smtClean="0">
                <a:solidFill>
                  <a:srgbClr val="DBB76C"/>
                </a:solidFill>
              </a:rPr>
              <a:t>中国制造</a:t>
            </a:r>
            <a:r>
              <a:rPr lang="en-US" altLang="zh-CN" sz="2400" dirty="0" smtClean="0">
                <a:solidFill>
                  <a:srgbClr val="DBB76C"/>
                </a:solidFill>
              </a:rPr>
              <a:t>2025</a:t>
            </a:r>
            <a:endParaRPr lang="en-US" sz="2400" dirty="0">
              <a:solidFill>
                <a:srgbClr val="DBB76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中国的中国制造</a:t>
            </a:r>
            <a:r>
              <a:rPr lang="en-US" altLang="zh-CN" dirty="0" smtClean="0">
                <a:solidFill>
                  <a:schemeClr val="bg1"/>
                </a:solidFill>
              </a:rPr>
              <a:t>2025</a:t>
            </a: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是一套参考日本与德国的战略之后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685800" lvl="2" indent="0">
              <a:buNone/>
            </a:pPr>
            <a:r>
              <a:rPr lang="zh-CN" altLang="en-US" sz="3600" dirty="0">
                <a:solidFill>
                  <a:srgbClr val="DBB76C"/>
                </a:solidFill>
              </a:rPr>
              <a:t>为提高中国制造全球竞争力的生产技术</a:t>
            </a:r>
            <a:endParaRPr lang="en-US" altLang="zh-CN" sz="3600" dirty="0">
              <a:solidFill>
                <a:srgbClr val="DBB76C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主要科研经费持续来自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政府和各类型产业的生产自动化投资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8344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2370" y="371927"/>
            <a:ext cx="9332940" cy="274234"/>
          </a:xfrm>
          <a:prstGeom prst="rect">
            <a:avLst/>
          </a:prstGeom>
        </p:spPr>
        <p:txBody>
          <a:bodyPr vert="horz" lIns="91438" tIns="45719" rIns="91438" bIns="45719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rgbClr val="DBB76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亚马逊提供</a:t>
            </a:r>
            <a:r>
              <a:rPr lang="zh-CN" altLang="en-US" sz="2400" dirty="0">
                <a:solidFill>
                  <a:srgbClr val="DBB76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计算</a:t>
            </a:r>
            <a:r>
              <a:rPr lang="zh-CN" altLang="en-US" sz="2400" dirty="0" smtClean="0">
                <a:solidFill>
                  <a:srgbClr val="DBB76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平台派遣</a:t>
            </a:r>
            <a:r>
              <a:rPr lang="zh-CN" altLang="en-US" sz="2400" dirty="0">
                <a:solidFill>
                  <a:srgbClr val="DBB76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技术架</a:t>
            </a:r>
            <a:r>
              <a:rPr lang="zh-CN" altLang="en-US" sz="2400" dirty="0" smtClean="0">
                <a:solidFill>
                  <a:srgbClr val="DBB76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构师到</a:t>
            </a:r>
            <a:r>
              <a:rPr lang="zh-CN" altLang="en-US" sz="2400" dirty="0">
                <a:solidFill>
                  <a:srgbClr val="DBB76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各学校推广其全球计算资源</a:t>
            </a:r>
            <a:endParaRPr lang="en-US" sz="2400" dirty="0">
              <a:solidFill>
                <a:srgbClr val="DBB76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-139031" y="3269446"/>
            <a:ext cx="9144000" cy="6470"/>
          </a:xfrm>
          <a:prstGeom prst="line">
            <a:avLst/>
          </a:prstGeom>
          <a:ln w="19050" cmpd="dbl">
            <a:solidFill>
              <a:schemeClr val="tx1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2816500" y="423040"/>
            <a:ext cx="4338" cy="4720461"/>
          </a:xfrm>
          <a:prstGeom prst="line">
            <a:avLst/>
          </a:prstGeom>
          <a:ln w="19050" cmpd="dbl">
            <a:solidFill>
              <a:schemeClr val="tx1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6217464" y="423040"/>
            <a:ext cx="4338" cy="4720461"/>
          </a:xfrm>
          <a:prstGeom prst="line">
            <a:avLst/>
          </a:prstGeom>
          <a:ln w="19050" cmpd="dbl">
            <a:solidFill>
              <a:schemeClr val="tx1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itle 1"/>
          <p:cNvSpPr txBox="1">
            <a:spLocks/>
          </p:cNvSpPr>
          <p:nvPr/>
        </p:nvSpPr>
        <p:spPr>
          <a:xfrm>
            <a:off x="-79402" y="1017745"/>
            <a:ext cx="2954571" cy="241427"/>
          </a:xfrm>
          <a:prstGeom prst="rect">
            <a:avLst/>
          </a:prstGeom>
        </p:spPr>
        <p:txBody>
          <a:bodyPr vert="horz" lIns="91438" tIns="45719" rIns="91438" bIns="45719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88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788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只在你使用的时候才给基础设施付费，不需要事先固定投资</a:t>
            </a:r>
            <a:endParaRPr lang="en-US" sz="788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2792428" y="1016745"/>
            <a:ext cx="2954571" cy="241427"/>
          </a:xfrm>
          <a:prstGeom prst="rect">
            <a:avLst/>
          </a:prstGeom>
        </p:spPr>
        <p:txBody>
          <a:bodyPr vert="horz" lIns="91438" tIns="45719" rIns="91438" bIns="45719" rtlCol="0" anchor="b">
            <a:noAutofit/>
          </a:bodyPr>
          <a:lstStyle>
            <a:defPPr>
              <a:defRPr lang="en-US"/>
            </a:defPPr>
            <a:lvl1pPr defTabSz="914400" eaLnBrk="1" latinLnBrk="0" hangingPunct="1">
              <a:lnSpc>
                <a:spcPct val="90000"/>
              </a:lnSpc>
              <a:buNone/>
              <a:defRPr sz="788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zh-CN" altLang="en-US" dirty="0">
                <a:solidFill>
                  <a:schemeClr val="bg1"/>
                </a:solidFill>
              </a:rPr>
              <a:t>您不再需要猜测容量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6166493" y="1017791"/>
            <a:ext cx="2954571" cy="241427"/>
          </a:xfrm>
          <a:prstGeom prst="rect">
            <a:avLst/>
          </a:prstGeom>
        </p:spPr>
        <p:txBody>
          <a:bodyPr vert="horz" lIns="91438" tIns="45719" rIns="91438" bIns="45719" rtlCol="0" anchor="b">
            <a:noAutofit/>
          </a:bodyPr>
          <a:lstStyle>
            <a:defPPr>
              <a:defRPr lang="en-US"/>
            </a:defPPr>
            <a:lvl1pPr defTabSz="914400" eaLnBrk="1" latinLnBrk="0" hangingPunct="1">
              <a:lnSpc>
                <a:spcPct val="90000"/>
              </a:lnSpc>
              <a:buNone/>
              <a:defRPr sz="788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3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zh-CN" altLang="en-US" dirty="0">
                <a:solidFill>
                  <a:schemeClr val="bg1"/>
                </a:solidFill>
              </a:rPr>
              <a:t>增加创新：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更快的尝试并且低成本、低风险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600661" y="3269447"/>
            <a:ext cx="1207723" cy="241427"/>
          </a:xfrm>
          <a:prstGeom prst="rect">
            <a:avLst/>
          </a:prstGeom>
        </p:spPr>
        <p:txBody>
          <a:bodyPr vert="horz" lIns="91438" tIns="45719" rIns="91438" bIns="45719" rtlCol="0" anchor="b">
            <a:noAutofit/>
          </a:bodyPr>
          <a:lstStyle>
            <a:defPPr>
              <a:defRPr lang="en-US"/>
            </a:defPPr>
            <a:lvl1pPr defTabSz="914400" eaLnBrk="1" latinLnBrk="0" hangingPunct="1">
              <a:lnSpc>
                <a:spcPct val="90000"/>
              </a:lnSpc>
              <a:buNone/>
              <a:defRPr sz="788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4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zh-CN" altLang="en-US" dirty="0">
                <a:solidFill>
                  <a:schemeClr val="bg1"/>
                </a:solidFill>
              </a:rPr>
              <a:t>摆脱无差异化的</a:t>
            </a:r>
            <a:r>
              <a:rPr lang="en-US" altLang="en-US" dirty="0" err="1">
                <a:solidFill>
                  <a:schemeClr val="bg1"/>
                </a:solidFill>
              </a:rPr>
              <a:t>工作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3619930" y="3292320"/>
            <a:ext cx="1365131" cy="241427"/>
          </a:xfrm>
          <a:prstGeom prst="rect">
            <a:avLst/>
          </a:prstGeom>
        </p:spPr>
        <p:txBody>
          <a:bodyPr vert="horz" lIns="91438" tIns="45719" rIns="91438" bIns="45719" rtlCol="0" anchor="b">
            <a:noAutofit/>
          </a:bodyPr>
          <a:lstStyle>
            <a:defPPr>
              <a:defRPr lang="en-US"/>
            </a:defPPr>
            <a:lvl1pPr defTabSz="914400" eaLnBrk="1" latinLnBrk="0" hangingPunct="1">
              <a:lnSpc>
                <a:spcPct val="90000"/>
              </a:lnSpc>
              <a:buNone/>
              <a:defRPr sz="788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5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zh-CN" altLang="en-US" dirty="0">
                <a:solidFill>
                  <a:schemeClr val="bg1"/>
                </a:solidFill>
              </a:rPr>
              <a:t>数分钟就可全球化部署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767503" y="3292320"/>
            <a:ext cx="1365131" cy="241427"/>
          </a:xfrm>
          <a:prstGeom prst="rect">
            <a:avLst/>
          </a:prstGeom>
        </p:spPr>
        <p:txBody>
          <a:bodyPr vert="horz" lIns="91438" tIns="45719" rIns="91438" bIns="45719" rtlCol="0" anchor="b">
            <a:noAutofit/>
          </a:bodyPr>
          <a:lstStyle>
            <a:defPPr>
              <a:defRPr lang="en-US"/>
            </a:defPPr>
            <a:lvl1pPr defTabSz="914400" eaLnBrk="1" latinLnBrk="0" hangingPunct="1">
              <a:lnSpc>
                <a:spcPct val="90000"/>
              </a:lnSpc>
              <a:buNone/>
              <a:defRPr sz="788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6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altLang="zh-CN" dirty="0">
                <a:solidFill>
                  <a:schemeClr val="bg1"/>
                </a:solidFill>
              </a:rPr>
              <a:t>IT</a:t>
            </a:r>
            <a:r>
              <a:rPr lang="zh-CN" altLang="en-US" dirty="0">
                <a:solidFill>
                  <a:schemeClr val="bg1"/>
                </a:solidFill>
              </a:rPr>
              <a:t>整体成本降低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le 2"/>
          <p:cNvSpPr>
            <a:spLocks/>
          </p:cNvSpPr>
          <p:nvPr/>
        </p:nvSpPr>
        <p:spPr bwMode="auto">
          <a:xfrm>
            <a:off x="-102670" y="1591216"/>
            <a:ext cx="1246895" cy="299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defTabSz="685783"/>
            <a:r>
              <a:rPr lang="zh-CN" altLang="en-US" sz="975" dirty="0">
                <a:solidFill>
                  <a:schemeClr val="bg1"/>
                </a:solidFill>
                <a:latin typeface="Arial"/>
                <a:ea typeface="Arial"/>
                <a:cs typeface="Arial"/>
                <a:sym typeface="Sketchetik Light" charset="0"/>
              </a:rPr>
              <a:t>传统自建方式</a:t>
            </a:r>
            <a:endParaRPr lang="en-US" sz="975" dirty="0">
              <a:solidFill>
                <a:schemeClr val="bg1"/>
              </a:solidFill>
              <a:latin typeface="Arial"/>
              <a:ea typeface="Arial"/>
              <a:cs typeface="Arial"/>
              <a:sym typeface="Sketchetik Light" charset="0"/>
            </a:endParaRPr>
          </a:p>
        </p:txBody>
      </p:sp>
      <p:sp>
        <p:nvSpPr>
          <p:cNvPr id="25" name="Rectangle 2"/>
          <p:cNvSpPr>
            <a:spLocks/>
          </p:cNvSpPr>
          <p:nvPr/>
        </p:nvSpPr>
        <p:spPr bwMode="auto">
          <a:xfrm>
            <a:off x="1353037" y="1375261"/>
            <a:ext cx="1229663" cy="789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ctr" defTabSz="685783">
              <a:lnSpc>
                <a:spcPct val="150000"/>
              </a:lnSpc>
            </a:pPr>
            <a:r>
              <a:rPr lang="en-US" sz="1425" dirty="0">
                <a:solidFill>
                  <a:schemeClr val="bg1"/>
                </a:solidFill>
                <a:latin typeface="Arial"/>
                <a:ea typeface="Arial"/>
                <a:cs typeface="Arial"/>
                <a:sym typeface="Sketchetik Light" charset="0"/>
              </a:rPr>
              <a:t>$0</a:t>
            </a:r>
            <a:r>
              <a:rPr lang="zh-CN" altLang="en-US" sz="1425" dirty="0">
                <a:solidFill>
                  <a:schemeClr val="bg1"/>
                </a:solidFill>
                <a:latin typeface="Arial"/>
                <a:ea typeface="Arial"/>
                <a:cs typeface="Arial"/>
                <a:sym typeface="Sketchetik Light" charset="0"/>
              </a:rPr>
              <a:t>启动成本</a:t>
            </a:r>
            <a:endParaRPr lang="en-US" sz="1425" dirty="0">
              <a:solidFill>
                <a:schemeClr val="bg1"/>
              </a:solidFill>
              <a:latin typeface="Arial"/>
              <a:ea typeface="Arial"/>
              <a:cs typeface="Arial"/>
              <a:sym typeface="Sketchetik Light" charset="0"/>
            </a:endParaRPr>
          </a:p>
          <a:p>
            <a:pPr algn="ctr" defTabSz="685783">
              <a:lnSpc>
                <a:spcPct val="150000"/>
              </a:lnSpc>
            </a:pPr>
            <a:r>
              <a:rPr lang="zh-CN" altLang="en-US" sz="1425" dirty="0">
                <a:solidFill>
                  <a:schemeClr val="bg1"/>
                </a:solidFill>
                <a:latin typeface="Arial"/>
                <a:ea typeface="Arial"/>
                <a:cs typeface="Arial"/>
                <a:sym typeface="Sketchetik Light" charset="0"/>
              </a:rPr>
              <a:t>随用随付费</a:t>
            </a:r>
            <a:endParaRPr lang="en-US" sz="1425" dirty="0">
              <a:solidFill>
                <a:schemeClr val="bg1"/>
              </a:solidFill>
              <a:latin typeface="Arial"/>
              <a:ea typeface="Arial"/>
              <a:cs typeface="Arial"/>
              <a:sym typeface="Sketchetik Light" charset="0"/>
            </a:endParaRPr>
          </a:p>
        </p:txBody>
      </p:sp>
      <p:pic>
        <p:nvPicPr>
          <p:cNvPr id="26" name="Picture 1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1564" y="2126791"/>
            <a:ext cx="1337718" cy="50123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7" name="Group 3"/>
          <p:cNvGrpSpPr/>
          <p:nvPr/>
        </p:nvGrpSpPr>
        <p:grpSpPr>
          <a:xfrm flipH="1">
            <a:off x="79347" y="1971192"/>
            <a:ext cx="1123540" cy="812435"/>
            <a:chOff x="1135919" y="1668021"/>
            <a:chExt cx="2923769" cy="1527583"/>
          </a:xfrm>
        </p:grpSpPr>
        <p:pic>
          <p:nvPicPr>
            <p:cNvPr id="28" name="Picture 1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35919" y="1838406"/>
              <a:ext cx="1306981" cy="1120269"/>
            </a:xfrm>
            <a:prstGeom prst="rect">
              <a:avLst/>
            </a:prstGeom>
          </p:spPr>
        </p:pic>
        <p:pic>
          <p:nvPicPr>
            <p:cNvPr id="29" name="Picture 10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77507" y="1668021"/>
              <a:ext cx="1782181" cy="1527583"/>
            </a:xfrm>
            <a:prstGeom prst="rect">
              <a:avLst/>
            </a:prstGeom>
          </p:spPr>
        </p:pic>
      </p:grpSp>
      <p:grpSp>
        <p:nvGrpSpPr>
          <p:cNvPr id="42" name="组合 41"/>
          <p:cNvGrpSpPr/>
          <p:nvPr/>
        </p:nvGrpSpPr>
        <p:grpSpPr>
          <a:xfrm>
            <a:off x="2792080" y="1609697"/>
            <a:ext cx="1658625" cy="1298268"/>
            <a:chOff x="699870" y="3666392"/>
            <a:chExt cx="4533039" cy="3300690"/>
          </a:xfrm>
          <a:noFill/>
        </p:grpSpPr>
        <p:grpSp>
          <p:nvGrpSpPr>
            <p:cNvPr id="41" name="组合 40"/>
            <p:cNvGrpSpPr/>
            <p:nvPr/>
          </p:nvGrpSpPr>
          <p:grpSpPr>
            <a:xfrm>
              <a:off x="699870" y="3666392"/>
              <a:ext cx="4533039" cy="2580069"/>
              <a:chOff x="699870" y="3666392"/>
              <a:chExt cx="4533039" cy="2580069"/>
            </a:xfrm>
            <a:grpFill/>
          </p:grpSpPr>
          <p:pic>
            <p:nvPicPr>
              <p:cNvPr id="30" name="Picture 8" descr="Rigid-Graph.png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99870" y="3666392"/>
                <a:ext cx="4533039" cy="2580069"/>
              </a:xfrm>
              <a:prstGeom prst="rect">
                <a:avLst/>
              </a:prstGeom>
              <a:grpFill/>
              <a:ln>
                <a:noFill/>
              </a:ln>
            </p:spPr>
          </p:pic>
          <p:sp>
            <p:nvSpPr>
              <p:cNvPr id="33" name="Rectangle 8"/>
              <p:cNvSpPr>
                <a:spLocks/>
              </p:cNvSpPr>
              <p:nvPr/>
            </p:nvSpPr>
            <p:spPr bwMode="auto">
              <a:xfrm>
                <a:off x="1593261" y="5180871"/>
                <a:ext cx="762258" cy="503854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wrap="none" lIns="38093" tIns="38093" rIns="38093" bIns="38093">
                <a:spAutoFit/>
              </a:bodyPr>
              <a:lstStyle/>
              <a:p>
                <a:pPr defTabSz="685783"/>
                <a:r>
                  <a:rPr lang="zh-CN" altLang="en-US" sz="788" dirty="0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Sketchetik Light" charset="0"/>
                  </a:rPr>
                  <a:t>浪费</a:t>
                </a:r>
                <a:endParaRPr lang="en-US" sz="788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Sketchetik Light" charset="0"/>
                </a:endParaRPr>
              </a:p>
            </p:txBody>
          </p:sp>
          <p:sp>
            <p:nvSpPr>
              <p:cNvPr id="34" name="Rectangle 9"/>
              <p:cNvSpPr>
                <a:spLocks/>
              </p:cNvSpPr>
              <p:nvPr/>
            </p:nvSpPr>
            <p:spPr bwMode="auto">
              <a:xfrm>
                <a:off x="3298094" y="4305500"/>
                <a:ext cx="1393127" cy="459675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wrap="none" lIns="38093" tIns="38093" rIns="38093" bIns="38093">
                <a:spAutoFit/>
              </a:bodyPr>
              <a:lstStyle/>
              <a:p>
                <a:pPr defTabSz="685783"/>
                <a:r>
                  <a:rPr lang="zh-CN" altLang="en-US" sz="675" dirty="0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Sketchetik Light" charset="0"/>
                  </a:rPr>
                  <a:t>客户不满意</a:t>
                </a:r>
                <a:endParaRPr lang="en-US" sz="675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Sketchetik Light" charset="0"/>
                </a:endParaRPr>
              </a:p>
            </p:txBody>
          </p:sp>
          <p:sp>
            <p:nvSpPr>
              <p:cNvPr id="35" name="Rectangle 10"/>
              <p:cNvSpPr>
                <a:spLocks/>
              </p:cNvSpPr>
              <p:nvPr/>
            </p:nvSpPr>
            <p:spPr bwMode="auto">
              <a:xfrm>
                <a:off x="3270553" y="3691704"/>
                <a:ext cx="1426142" cy="261804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lIns="38093" tIns="38093" rIns="38093" bIns="38093"/>
              <a:lstStyle/>
              <a:p>
                <a:pPr defTabSz="685783"/>
                <a:r>
                  <a:rPr lang="zh-CN" altLang="en-US" sz="788" dirty="0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Sketchetik Light" charset="0"/>
                  </a:rPr>
                  <a:t>实际</a:t>
                </a:r>
                <a:r>
                  <a:rPr lang="zh-CN" altLang="en-US" sz="788" dirty="0" smtClean="0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Sketchetik Light" charset="0"/>
                  </a:rPr>
                  <a:t>需求</a:t>
                </a:r>
                <a:endParaRPr lang="en-US" sz="788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Sketchetik Light" charset="0"/>
                </a:endParaRPr>
              </a:p>
            </p:txBody>
          </p:sp>
          <p:sp>
            <p:nvSpPr>
              <p:cNvPr id="36" name="Rectangle 11"/>
              <p:cNvSpPr>
                <a:spLocks/>
              </p:cNvSpPr>
              <p:nvPr/>
            </p:nvSpPr>
            <p:spPr bwMode="auto">
              <a:xfrm>
                <a:off x="3019956" y="5333452"/>
                <a:ext cx="1655376" cy="351112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lIns="38093" tIns="38093" rIns="38093" bIns="38093"/>
              <a:lstStyle/>
              <a:p>
                <a:pPr defTabSz="685783"/>
                <a:r>
                  <a:rPr lang="zh-CN" altLang="en-US" sz="788" dirty="0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Sketchetik Light" charset="0"/>
                  </a:rPr>
                  <a:t>预测的需求</a:t>
                </a:r>
                <a:endParaRPr lang="en-US" sz="788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Sketchetik Light" charset="0"/>
                </a:endParaRPr>
              </a:p>
            </p:txBody>
          </p:sp>
          <p:sp>
            <p:nvSpPr>
              <p:cNvPr id="94" name="Rectangle 10"/>
              <p:cNvSpPr>
                <a:spLocks/>
              </p:cNvSpPr>
              <p:nvPr/>
            </p:nvSpPr>
            <p:spPr bwMode="auto">
              <a:xfrm>
                <a:off x="1195720" y="3737223"/>
                <a:ext cx="1426142" cy="427031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lIns="38093" tIns="38093" rIns="38093" bIns="38093"/>
              <a:lstStyle/>
              <a:p>
                <a:pPr defTabSz="685783"/>
                <a:r>
                  <a:rPr lang="zh-CN" altLang="en-US" sz="788" dirty="0" smtClean="0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Sketchetik Light" charset="0"/>
                  </a:rPr>
                  <a:t>自己托管</a:t>
                </a:r>
                <a:endParaRPr lang="en-US" sz="788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Sketchetik Light" charset="0"/>
                </a:endParaRPr>
              </a:p>
            </p:txBody>
          </p:sp>
        </p:grpSp>
        <p:sp>
          <p:nvSpPr>
            <p:cNvPr id="37" name="Rectangle 15"/>
            <p:cNvSpPr>
              <a:spLocks/>
            </p:cNvSpPr>
            <p:nvPr/>
          </p:nvSpPr>
          <p:spPr bwMode="auto">
            <a:xfrm>
              <a:off x="2560186" y="6409561"/>
              <a:ext cx="998874" cy="557521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  <a:extLst/>
          </p:spPr>
          <p:txBody>
            <a:bodyPr wrap="none" lIns="0" tIns="0" rIns="0" bIns="0">
              <a:spAutoFit/>
            </a:bodyPr>
            <a:lstStyle/>
            <a:p>
              <a:pPr defTabSz="685783"/>
              <a:r>
                <a:rPr lang="zh-CN" altLang="en-US" sz="1425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Sketchetik Light" charset="0"/>
                </a:rPr>
                <a:t>僵化</a:t>
              </a:r>
              <a:endParaRPr lang="en-US" sz="1425" dirty="0">
                <a:solidFill>
                  <a:schemeClr val="bg1"/>
                </a:solidFill>
                <a:latin typeface="Arial"/>
                <a:ea typeface="Arial"/>
                <a:cs typeface="Arial"/>
                <a:sym typeface="Sketchetik Light" charset="0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380132" y="1538455"/>
            <a:ext cx="1619686" cy="1372005"/>
            <a:chOff x="6412796" y="3250342"/>
            <a:chExt cx="4820297" cy="3760226"/>
          </a:xfrm>
          <a:noFill/>
        </p:grpSpPr>
        <p:pic>
          <p:nvPicPr>
            <p:cNvPr id="31" name="Picture 4" descr="elastic-graph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12796" y="3552028"/>
              <a:ext cx="4820297" cy="2694432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38" name="Rectangle 33"/>
            <p:cNvSpPr>
              <a:spLocks/>
            </p:cNvSpPr>
            <p:nvPr/>
          </p:nvSpPr>
          <p:spPr bwMode="auto">
            <a:xfrm>
              <a:off x="8445350" y="6409562"/>
              <a:ext cx="1087709" cy="601006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  <a:extLst/>
          </p:spPr>
          <p:txBody>
            <a:bodyPr wrap="none" lIns="0" tIns="0" rIns="0" bIns="0">
              <a:spAutoFit/>
            </a:bodyPr>
            <a:lstStyle/>
            <a:p>
              <a:pPr defTabSz="685783"/>
              <a:r>
                <a:rPr lang="zh-CN" altLang="en-US" sz="1425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Sketchetik Light" charset="0"/>
                </a:rPr>
                <a:t>弹性</a:t>
              </a:r>
              <a:endParaRPr lang="en-US" sz="1425" dirty="0">
                <a:solidFill>
                  <a:schemeClr val="bg1"/>
                </a:solidFill>
                <a:latin typeface="Arial"/>
                <a:ea typeface="Arial"/>
                <a:cs typeface="Arial"/>
                <a:sym typeface="Sketchetik Light" charset="0"/>
              </a:endParaRPr>
            </a:p>
          </p:txBody>
        </p:sp>
        <p:sp>
          <p:nvSpPr>
            <p:cNvPr id="39" name="Rectangle 10"/>
            <p:cNvSpPr>
              <a:spLocks/>
            </p:cNvSpPr>
            <p:nvPr/>
          </p:nvSpPr>
          <p:spPr bwMode="auto">
            <a:xfrm>
              <a:off x="9422526" y="4016148"/>
              <a:ext cx="1426141" cy="261804"/>
            </a:xfrm>
            <a:prstGeom prst="rect">
              <a:avLst/>
            </a:prstGeom>
            <a:grpFill/>
            <a:ln w="9525">
              <a:noFill/>
              <a:round/>
              <a:headEnd/>
              <a:tailEnd/>
            </a:ln>
            <a:extLst/>
          </p:spPr>
          <p:txBody>
            <a:bodyPr lIns="38093" tIns="38093" rIns="38093" bIns="38093"/>
            <a:lstStyle/>
            <a:p>
              <a:pPr defTabSz="685783"/>
              <a:r>
                <a:rPr lang="zh-CN" altLang="en-US" sz="788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Sketchetik Light" charset="0"/>
                </a:rPr>
                <a:t>实际需求</a:t>
              </a:r>
              <a:endParaRPr lang="en-US" sz="788" dirty="0">
                <a:solidFill>
                  <a:schemeClr val="bg1"/>
                </a:solidFill>
                <a:latin typeface="Arial"/>
                <a:ea typeface="Arial"/>
                <a:cs typeface="Arial"/>
                <a:sym typeface="Sketchetik Light" charset="0"/>
              </a:endParaRPr>
            </a:p>
          </p:txBody>
        </p:sp>
        <p:sp>
          <p:nvSpPr>
            <p:cNvPr id="40" name="Rectangle 10"/>
            <p:cNvSpPr>
              <a:spLocks/>
            </p:cNvSpPr>
            <p:nvPr/>
          </p:nvSpPr>
          <p:spPr bwMode="auto">
            <a:xfrm>
              <a:off x="9517906" y="3250342"/>
              <a:ext cx="1426141" cy="261804"/>
            </a:xfrm>
            <a:prstGeom prst="rect">
              <a:avLst/>
            </a:prstGeom>
            <a:grpFill/>
            <a:ln w="9525">
              <a:noFill/>
              <a:round/>
              <a:headEnd/>
              <a:tailEnd/>
            </a:ln>
            <a:extLst/>
          </p:spPr>
          <p:txBody>
            <a:bodyPr lIns="38093" tIns="38093" rIns="38093" bIns="38093"/>
            <a:lstStyle/>
            <a:p>
              <a:pPr defTabSz="685783"/>
              <a:r>
                <a:rPr lang="en-US" sz="975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Sketchetik Light" charset="0"/>
                </a:rPr>
                <a:t>AWS</a:t>
              </a:r>
            </a:p>
          </p:txBody>
        </p:sp>
      </p:grpSp>
      <p:pic>
        <p:nvPicPr>
          <p:cNvPr id="44" name="Picture 2" descr="local-light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8868" y="1655575"/>
            <a:ext cx="493392" cy="1011812"/>
          </a:xfrm>
          <a:prstGeom prst="rect">
            <a:avLst/>
          </a:prstGeom>
        </p:spPr>
      </p:pic>
      <p:pic>
        <p:nvPicPr>
          <p:cNvPr id="45" name="Picture 3" descr="cloud-light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0583" y="1667077"/>
            <a:ext cx="493392" cy="1011812"/>
          </a:xfrm>
          <a:prstGeom prst="rect">
            <a:avLst/>
          </a:prstGeom>
        </p:spPr>
      </p:pic>
      <p:sp>
        <p:nvSpPr>
          <p:cNvPr id="46" name="Rectangle 6"/>
          <p:cNvSpPr>
            <a:spLocks/>
          </p:cNvSpPr>
          <p:nvPr/>
        </p:nvSpPr>
        <p:spPr bwMode="auto">
          <a:xfrm>
            <a:off x="6749356" y="1839420"/>
            <a:ext cx="639612" cy="658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685783"/>
            <a:r>
              <a:rPr lang="zh-CN" altLang="en-US" sz="750" dirty="0">
                <a:solidFill>
                  <a:schemeClr val="bg1"/>
                </a:solidFill>
                <a:latin typeface="Arial"/>
                <a:ea typeface="Arial"/>
                <a:cs typeface="Arial"/>
                <a:sym typeface="Lucida Grande" charset="0"/>
              </a:rPr>
              <a:t>企业自建</a:t>
            </a:r>
            <a:endParaRPr lang="en-US" sz="750" dirty="0">
              <a:solidFill>
                <a:schemeClr val="bg1"/>
              </a:solidFill>
              <a:latin typeface="Arial"/>
              <a:ea typeface="Arial"/>
              <a:cs typeface="Arial"/>
              <a:sym typeface="Lucida Grande" charset="0"/>
            </a:endParaRPr>
          </a:p>
          <a:p>
            <a:pPr defTabSz="685783"/>
            <a:endParaRPr lang="en-US" sz="750" dirty="0">
              <a:solidFill>
                <a:schemeClr val="bg1"/>
              </a:solidFill>
              <a:latin typeface="Arial"/>
              <a:ea typeface="Arial"/>
              <a:cs typeface="Arial"/>
              <a:sym typeface="Lucida Grande" charset="0"/>
            </a:endParaRPr>
          </a:p>
          <a:p>
            <a:pPr defTabSz="685783"/>
            <a:r>
              <a:rPr lang="zh-CN" altLang="en-US" sz="750" dirty="0">
                <a:solidFill>
                  <a:schemeClr val="bg1"/>
                </a:solidFill>
                <a:latin typeface="Arial"/>
                <a:ea typeface="Arial"/>
                <a:cs typeface="Arial"/>
                <a:sym typeface="Lucida Grande" charset="0"/>
              </a:rPr>
              <a:t>不愿意尝试</a:t>
            </a:r>
            <a:endParaRPr lang="en-US" sz="750" dirty="0">
              <a:solidFill>
                <a:schemeClr val="bg1"/>
              </a:solidFill>
              <a:latin typeface="Arial"/>
              <a:ea typeface="Arial"/>
              <a:cs typeface="Arial"/>
              <a:sym typeface="Lucida Grande" charset="0"/>
            </a:endParaRPr>
          </a:p>
          <a:p>
            <a:pPr defTabSz="685783"/>
            <a:endParaRPr lang="en-US" sz="750" dirty="0">
              <a:solidFill>
                <a:schemeClr val="bg1"/>
              </a:solidFill>
              <a:latin typeface="Arial"/>
              <a:ea typeface="Arial"/>
              <a:cs typeface="Arial"/>
              <a:sym typeface="Lucida Grande" charset="0"/>
            </a:endParaRPr>
          </a:p>
          <a:p>
            <a:pPr defTabSz="685783"/>
            <a:r>
              <a:rPr lang="zh-CN" altLang="en-US" sz="750" dirty="0">
                <a:solidFill>
                  <a:schemeClr val="bg1"/>
                </a:solidFill>
                <a:latin typeface="Arial"/>
                <a:ea typeface="Arial"/>
                <a:cs typeface="Arial"/>
                <a:sym typeface="Lucida Grande" charset="0"/>
              </a:rPr>
              <a:t>失败代价较高</a:t>
            </a:r>
            <a:endParaRPr lang="en-US" sz="750" dirty="0">
              <a:solidFill>
                <a:schemeClr val="bg1"/>
              </a:solidFill>
              <a:latin typeface="Arial"/>
              <a:ea typeface="Arial"/>
              <a:cs typeface="Arial"/>
              <a:sym typeface="Lucida Grande" charset="0"/>
            </a:endParaRPr>
          </a:p>
          <a:p>
            <a:pPr defTabSz="685783"/>
            <a:endParaRPr lang="en-US" sz="750" dirty="0">
              <a:solidFill>
                <a:schemeClr val="bg1"/>
              </a:solidFill>
              <a:latin typeface="Arial"/>
              <a:ea typeface="Arial"/>
              <a:cs typeface="Arial"/>
              <a:sym typeface="Lucida Grande" charset="0"/>
            </a:endParaRPr>
          </a:p>
          <a:p>
            <a:pPr defTabSz="685783"/>
            <a:r>
              <a:rPr lang="zh-CN" altLang="en-US" sz="750" dirty="0">
                <a:solidFill>
                  <a:schemeClr val="bg1"/>
                </a:solidFill>
                <a:latin typeface="Arial"/>
                <a:ea typeface="Arial"/>
                <a:cs typeface="Arial"/>
                <a:sym typeface="Lucida Grande" charset="0"/>
              </a:rPr>
              <a:t>更少创新</a:t>
            </a:r>
            <a:endParaRPr lang="en-US" sz="750" dirty="0">
              <a:solidFill>
                <a:schemeClr val="bg1"/>
              </a:solidFill>
              <a:latin typeface="Arial"/>
              <a:ea typeface="Arial"/>
              <a:cs typeface="Arial"/>
              <a:sym typeface="Lucida Grande" charset="0"/>
            </a:endParaRPr>
          </a:p>
        </p:txBody>
      </p:sp>
      <p:sp>
        <p:nvSpPr>
          <p:cNvPr id="47" name="Rectangle 8"/>
          <p:cNvSpPr>
            <a:spLocks/>
          </p:cNvSpPr>
          <p:nvPr/>
        </p:nvSpPr>
        <p:spPr bwMode="auto">
          <a:xfrm>
            <a:off x="8284964" y="1852382"/>
            <a:ext cx="634940" cy="658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685783"/>
            <a:r>
              <a:rPr lang="zh-CN" altLang="en-US" sz="788" dirty="0">
                <a:solidFill>
                  <a:schemeClr val="bg1"/>
                </a:solidFill>
                <a:latin typeface="Arial"/>
                <a:ea typeface="Arial"/>
                <a:cs typeface="Arial"/>
                <a:sym typeface="Lucida Grande" charset="0"/>
              </a:rPr>
              <a:t>更频繁的尝试</a:t>
            </a:r>
            <a:endParaRPr lang="en-US" sz="788" dirty="0">
              <a:solidFill>
                <a:schemeClr val="bg1"/>
              </a:solidFill>
              <a:latin typeface="Arial"/>
              <a:ea typeface="Arial"/>
              <a:cs typeface="Arial"/>
              <a:sym typeface="Lucida Grande" charset="0"/>
            </a:endParaRPr>
          </a:p>
          <a:p>
            <a:pPr defTabSz="685783"/>
            <a:endParaRPr lang="en-US" sz="788" dirty="0">
              <a:solidFill>
                <a:schemeClr val="bg1"/>
              </a:solidFill>
              <a:latin typeface="Arial"/>
              <a:ea typeface="Arial"/>
              <a:cs typeface="Arial"/>
              <a:sym typeface="Lucida Grande" charset="0"/>
            </a:endParaRPr>
          </a:p>
          <a:p>
            <a:pPr defTabSz="685783"/>
            <a:r>
              <a:rPr lang="zh-CN" altLang="en-US" sz="788" dirty="0">
                <a:solidFill>
                  <a:schemeClr val="bg1"/>
                </a:solidFill>
                <a:latin typeface="Arial"/>
                <a:ea typeface="Arial"/>
                <a:cs typeface="Arial"/>
                <a:sym typeface="Lucida Grande" charset="0"/>
              </a:rPr>
              <a:t>假如失败，那也更快且成本较低</a:t>
            </a:r>
            <a:endParaRPr lang="en-US" sz="788" dirty="0">
              <a:solidFill>
                <a:schemeClr val="bg1"/>
              </a:solidFill>
              <a:latin typeface="Arial"/>
              <a:ea typeface="Arial"/>
              <a:cs typeface="Arial"/>
              <a:sym typeface="Lucida Grande" charset="0"/>
            </a:endParaRPr>
          </a:p>
          <a:p>
            <a:pPr defTabSz="685783"/>
            <a:endParaRPr lang="en-US" sz="788" dirty="0">
              <a:solidFill>
                <a:schemeClr val="bg1"/>
              </a:solidFill>
              <a:latin typeface="Arial"/>
              <a:ea typeface="Arial"/>
              <a:cs typeface="Arial"/>
              <a:sym typeface="Lucida Grande" charset="0"/>
            </a:endParaRPr>
          </a:p>
          <a:p>
            <a:pPr defTabSz="685783"/>
            <a:r>
              <a:rPr lang="zh-CN" altLang="en-US" sz="788" dirty="0">
                <a:solidFill>
                  <a:schemeClr val="bg1"/>
                </a:solidFill>
                <a:latin typeface="Arial"/>
                <a:ea typeface="Arial"/>
                <a:cs typeface="Arial"/>
                <a:sym typeface="Lucida Grande" charset="0"/>
              </a:rPr>
              <a:t>更多创新</a:t>
            </a:r>
            <a:endParaRPr lang="en-US" sz="788" dirty="0">
              <a:solidFill>
                <a:schemeClr val="bg1"/>
              </a:solidFill>
              <a:latin typeface="Arial"/>
              <a:ea typeface="Arial"/>
              <a:cs typeface="Arial"/>
              <a:sym typeface="Lucida Grande" charset="0"/>
            </a:endParaRPr>
          </a:p>
        </p:txBody>
      </p:sp>
      <p:sp>
        <p:nvSpPr>
          <p:cNvPr id="49" name="TextBox 31"/>
          <p:cNvSpPr txBox="1"/>
          <p:nvPr/>
        </p:nvSpPr>
        <p:spPr>
          <a:xfrm>
            <a:off x="6175645" y="1916690"/>
            <a:ext cx="755546" cy="219289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 defTabSz="685783"/>
            <a:r>
              <a:rPr lang="en-US" sz="825" dirty="0">
                <a:solidFill>
                  <a:schemeClr val="bg1"/>
                </a:solidFill>
                <a:latin typeface="Arial"/>
                <a:cs typeface="Arial"/>
              </a:rPr>
              <a:t>$ </a:t>
            </a:r>
            <a:r>
              <a:rPr lang="zh-CN" altLang="en-US" sz="825" dirty="0">
                <a:solidFill>
                  <a:schemeClr val="bg1"/>
                </a:solidFill>
                <a:latin typeface="Arial"/>
                <a:cs typeface="Arial"/>
              </a:rPr>
              <a:t>百万级</a:t>
            </a:r>
            <a:endParaRPr lang="en-US" sz="825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0" name="TextBox 32"/>
          <p:cNvSpPr txBox="1"/>
          <p:nvPr/>
        </p:nvSpPr>
        <p:spPr>
          <a:xfrm>
            <a:off x="7460836" y="1816601"/>
            <a:ext cx="755546" cy="34624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 defTabSz="685783"/>
            <a:r>
              <a:rPr lang="zh-CN" altLang="en-US" sz="825" dirty="0">
                <a:solidFill>
                  <a:schemeClr val="bg1"/>
                </a:solidFill>
                <a:latin typeface="Arial"/>
                <a:cs typeface="Arial"/>
              </a:rPr>
              <a:t>几乎</a:t>
            </a:r>
            <a:endParaRPr lang="en-US" altLang="zh-CN" sz="825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 defTabSz="685783"/>
            <a:r>
              <a:rPr lang="zh-CN" altLang="en-US" sz="825" dirty="0">
                <a:solidFill>
                  <a:schemeClr val="bg1"/>
                </a:solidFill>
                <a:latin typeface="Arial"/>
                <a:cs typeface="Arial"/>
              </a:rPr>
              <a:t>零成本</a:t>
            </a:r>
            <a:endParaRPr lang="en-US" sz="825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48" name="Picture 2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9908" y="1627519"/>
            <a:ext cx="446865" cy="19119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1" name="Picture 4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1922" y="1970071"/>
            <a:ext cx="76370" cy="112022"/>
          </a:xfrm>
          <a:prstGeom prst="rect">
            <a:avLst/>
          </a:prstGeom>
        </p:spPr>
      </p:pic>
      <p:pic>
        <p:nvPicPr>
          <p:cNvPr id="52" name="Picture 4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502070">
            <a:off x="7510598" y="2077746"/>
            <a:ext cx="55529" cy="81451"/>
          </a:xfrm>
          <a:prstGeom prst="rect">
            <a:avLst/>
          </a:prstGeom>
        </p:spPr>
      </p:pic>
      <p:pic>
        <p:nvPicPr>
          <p:cNvPr id="53" name="Picture 4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5359" y="1549987"/>
            <a:ext cx="76370" cy="112022"/>
          </a:xfrm>
          <a:prstGeom prst="rect">
            <a:avLst/>
          </a:prstGeom>
        </p:spPr>
      </p:pic>
      <p:pic>
        <p:nvPicPr>
          <p:cNvPr id="54" name="Picture 4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469" y="2026081"/>
            <a:ext cx="76370" cy="112022"/>
          </a:xfrm>
          <a:prstGeom prst="rect">
            <a:avLst/>
          </a:prstGeom>
        </p:spPr>
      </p:pic>
      <p:pic>
        <p:nvPicPr>
          <p:cNvPr id="55" name="Picture 44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759603">
            <a:off x="7944694" y="1560207"/>
            <a:ext cx="63439" cy="71368"/>
          </a:xfrm>
          <a:prstGeom prst="rect">
            <a:avLst/>
          </a:prstGeom>
        </p:spPr>
      </p:pic>
      <p:pic>
        <p:nvPicPr>
          <p:cNvPr id="56" name="Picture 45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02566">
            <a:off x="8049659" y="2108840"/>
            <a:ext cx="48197" cy="70695"/>
          </a:xfrm>
          <a:prstGeom prst="rect">
            <a:avLst/>
          </a:prstGeom>
        </p:spPr>
      </p:pic>
      <p:pic>
        <p:nvPicPr>
          <p:cNvPr id="57" name="Picture 4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348971">
            <a:off x="7538743" y="1678447"/>
            <a:ext cx="66573" cy="97652"/>
          </a:xfrm>
          <a:prstGeom prst="rect">
            <a:avLst/>
          </a:prstGeom>
        </p:spPr>
      </p:pic>
      <p:pic>
        <p:nvPicPr>
          <p:cNvPr id="58" name="Picture 4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97501">
            <a:off x="7433645" y="1872786"/>
            <a:ext cx="106690" cy="120025"/>
          </a:xfrm>
          <a:prstGeom prst="rect">
            <a:avLst/>
          </a:prstGeom>
        </p:spPr>
      </p:pic>
      <p:pic>
        <p:nvPicPr>
          <p:cNvPr id="59" name="Picture 4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716920">
            <a:off x="8023534" y="1610505"/>
            <a:ext cx="109493" cy="160608"/>
          </a:xfrm>
          <a:prstGeom prst="rect">
            <a:avLst/>
          </a:prstGeom>
        </p:spPr>
      </p:pic>
      <p:pic>
        <p:nvPicPr>
          <p:cNvPr id="60" name="Picture 49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82431">
            <a:off x="7837316" y="1496243"/>
            <a:ext cx="113256" cy="166127"/>
          </a:xfrm>
          <a:prstGeom prst="rect">
            <a:avLst/>
          </a:prstGeom>
        </p:spPr>
      </p:pic>
      <p:pic>
        <p:nvPicPr>
          <p:cNvPr id="61" name="Picture 5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259224">
            <a:off x="7579118" y="1534568"/>
            <a:ext cx="129323" cy="145487"/>
          </a:xfrm>
          <a:prstGeom prst="rect">
            <a:avLst/>
          </a:prstGeom>
        </p:spPr>
      </p:pic>
      <p:pic>
        <p:nvPicPr>
          <p:cNvPr id="62" name="Picture 5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223526">
            <a:off x="7433344" y="1710606"/>
            <a:ext cx="104168" cy="152797"/>
          </a:xfrm>
          <a:prstGeom prst="rect">
            <a:avLst/>
          </a:prstGeom>
        </p:spPr>
      </p:pic>
      <p:pic>
        <p:nvPicPr>
          <p:cNvPr id="63" name="Picture 5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662606">
            <a:off x="8076832" y="1895657"/>
            <a:ext cx="103121" cy="116009"/>
          </a:xfrm>
          <a:prstGeom prst="rect">
            <a:avLst/>
          </a:prstGeom>
        </p:spPr>
      </p:pic>
      <p:pic>
        <p:nvPicPr>
          <p:cNvPr id="64" name="Picture 5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271793">
            <a:off x="8084081" y="1762227"/>
            <a:ext cx="91174" cy="102569"/>
          </a:xfrm>
          <a:prstGeom prst="rect">
            <a:avLst/>
          </a:prstGeom>
        </p:spPr>
      </p:pic>
      <p:grpSp>
        <p:nvGrpSpPr>
          <p:cNvPr id="77" name="组合 76"/>
          <p:cNvGrpSpPr/>
          <p:nvPr/>
        </p:nvGrpSpPr>
        <p:grpSpPr>
          <a:xfrm>
            <a:off x="-31356" y="3702840"/>
            <a:ext cx="2879779" cy="1433182"/>
            <a:chOff x="644643" y="1736051"/>
            <a:chExt cx="10667899" cy="5039968"/>
          </a:xfrm>
        </p:grpSpPr>
        <p:sp>
          <p:nvSpPr>
            <p:cNvPr id="66" name="TextBox 2"/>
            <p:cNvSpPr txBox="1"/>
            <p:nvPr/>
          </p:nvSpPr>
          <p:spPr>
            <a:xfrm>
              <a:off x="895533" y="2703011"/>
              <a:ext cx="4724642" cy="2253034"/>
            </a:xfrm>
            <a:prstGeom prst="rect">
              <a:avLst/>
            </a:prstGeom>
            <a:noFill/>
          </p:spPr>
          <p:txBody>
            <a:bodyPr wrap="square" lIns="91438" tIns="45719" rIns="91438" bIns="45719" numCol="2" rtlCol="0">
              <a:noAutofit/>
            </a:bodyPr>
            <a:lstStyle/>
            <a:p>
              <a:pPr defTabSz="685783">
                <a:lnSpc>
                  <a:spcPct val="120000"/>
                </a:lnSpc>
              </a:pPr>
              <a:r>
                <a:rPr lang="zh-CN" altLang="en-US" sz="788" dirty="0">
                  <a:solidFill>
                    <a:schemeClr val="bg1"/>
                  </a:solidFill>
                  <a:latin typeface="Arial"/>
                  <a:cs typeface="Arial"/>
                </a:rPr>
                <a:t>数据中心</a:t>
              </a:r>
              <a:endParaRPr lang="en-US" sz="788" dirty="0">
                <a:solidFill>
                  <a:schemeClr val="bg1"/>
                </a:solidFill>
                <a:latin typeface="Arial"/>
                <a:cs typeface="Arial"/>
              </a:endParaRPr>
            </a:p>
            <a:p>
              <a:pPr defTabSz="685783">
                <a:lnSpc>
                  <a:spcPct val="120000"/>
                </a:lnSpc>
              </a:pPr>
              <a:r>
                <a:rPr lang="zh-CN" altLang="en-US" sz="788" dirty="0">
                  <a:solidFill>
                    <a:schemeClr val="bg1"/>
                  </a:solidFill>
                  <a:latin typeface="Arial"/>
                  <a:cs typeface="Arial"/>
                </a:rPr>
                <a:t>电力</a:t>
              </a:r>
              <a:endParaRPr lang="en-US" sz="788" dirty="0">
                <a:solidFill>
                  <a:schemeClr val="bg1"/>
                </a:solidFill>
                <a:latin typeface="Arial"/>
                <a:cs typeface="Arial"/>
              </a:endParaRPr>
            </a:p>
            <a:p>
              <a:pPr defTabSz="685783">
                <a:lnSpc>
                  <a:spcPct val="120000"/>
                </a:lnSpc>
              </a:pPr>
              <a:r>
                <a:rPr lang="zh-CN" altLang="en-US" sz="788" dirty="0">
                  <a:solidFill>
                    <a:schemeClr val="bg1"/>
                  </a:solidFill>
                  <a:latin typeface="Arial"/>
                  <a:cs typeface="Arial"/>
                </a:rPr>
                <a:t>制冷</a:t>
              </a:r>
              <a:endParaRPr lang="en-US" sz="788" dirty="0">
                <a:solidFill>
                  <a:schemeClr val="bg1"/>
                </a:solidFill>
                <a:latin typeface="Arial"/>
                <a:cs typeface="Arial"/>
              </a:endParaRPr>
            </a:p>
            <a:p>
              <a:pPr defTabSz="685783">
                <a:lnSpc>
                  <a:spcPct val="120000"/>
                </a:lnSpc>
              </a:pPr>
              <a:r>
                <a:rPr lang="zh-CN" altLang="en-US" sz="788" dirty="0">
                  <a:solidFill>
                    <a:schemeClr val="bg1"/>
                  </a:solidFill>
                  <a:latin typeface="Arial"/>
                  <a:cs typeface="Arial"/>
                </a:rPr>
                <a:t>布线</a:t>
              </a:r>
              <a:endParaRPr lang="en-US" sz="788" dirty="0">
                <a:solidFill>
                  <a:schemeClr val="bg1"/>
                </a:solidFill>
                <a:latin typeface="Arial"/>
                <a:cs typeface="Arial"/>
              </a:endParaRPr>
            </a:p>
            <a:p>
              <a:pPr defTabSz="685783">
                <a:lnSpc>
                  <a:spcPct val="120000"/>
                </a:lnSpc>
              </a:pPr>
              <a:r>
                <a:rPr lang="zh-CN" altLang="en-US" sz="788" dirty="0">
                  <a:solidFill>
                    <a:schemeClr val="bg1"/>
                  </a:solidFill>
                  <a:latin typeface="Arial"/>
                  <a:cs typeface="Arial"/>
                </a:rPr>
                <a:t>网络</a:t>
              </a:r>
              <a:endParaRPr lang="en-US" sz="788" dirty="0">
                <a:solidFill>
                  <a:schemeClr val="bg1"/>
                </a:solidFill>
                <a:latin typeface="Arial"/>
                <a:cs typeface="Arial"/>
              </a:endParaRPr>
            </a:p>
            <a:p>
              <a:pPr defTabSz="685783">
                <a:lnSpc>
                  <a:spcPct val="120000"/>
                </a:lnSpc>
              </a:pPr>
              <a:r>
                <a:rPr lang="zh-CN" altLang="en-US" sz="788" dirty="0">
                  <a:solidFill>
                    <a:schemeClr val="bg1"/>
                  </a:solidFill>
                  <a:latin typeface="Arial"/>
                  <a:cs typeface="Arial"/>
                </a:rPr>
                <a:t>机架</a:t>
              </a:r>
              <a:endParaRPr lang="en-US" sz="788" dirty="0">
                <a:solidFill>
                  <a:schemeClr val="bg1"/>
                </a:solidFill>
                <a:latin typeface="Arial"/>
                <a:cs typeface="Arial"/>
              </a:endParaRPr>
            </a:p>
            <a:p>
              <a:pPr defTabSz="685783">
                <a:lnSpc>
                  <a:spcPct val="120000"/>
                </a:lnSpc>
              </a:pPr>
              <a:r>
                <a:rPr lang="zh-CN" altLang="en-US" sz="788" dirty="0">
                  <a:solidFill>
                    <a:schemeClr val="bg1"/>
                  </a:solidFill>
                  <a:latin typeface="Arial"/>
                  <a:cs typeface="Arial"/>
                </a:rPr>
                <a:t>服务器</a:t>
              </a:r>
              <a:endParaRPr lang="en-US" sz="788" dirty="0">
                <a:solidFill>
                  <a:schemeClr val="bg1"/>
                </a:solidFill>
                <a:latin typeface="Arial"/>
                <a:cs typeface="Arial"/>
              </a:endParaRPr>
            </a:p>
            <a:p>
              <a:pPr defTabSz="685783">
                <a:lnSpc>
                  <a:spcPct val="120000"/>
                </a:lnSpc>
              </a:pPr>
              <a:r>
                <a:rPr lang="zh-CN" altLang="en-US" sz="788" dirty="0">
                  <a:solidFill>
                    <a:schemeClr val="bg1"/>
                  </a:solidFill>
                  <a:latin typeface="Arial"/>
                  <a:cs typeface="Arial"/>
                </a:rPr>
                <a:t>存储</a:t>
              </a:r>
              <a:endParaRPr lang="en-US" sz="788" dirty="0">
                <a:solidFill>
                  <a:schemeClr val="bg1"/>
                </a:solidFill>
                <a:latin typeface="Arial"/>
                <a:cs typeface="Arial"/>
              </a:endParaRPr>
            </a:p>
            <a:p>
              <a:pPr defTabSz="685783">
                <a:lnSpc>
                  <a:spcPct val="120000"/>
                </a:lnSpc>
              </a:pPr>
              <a:r>
                <a:rPr lang="zh-CN" altLang="en-US" sz="788" dirty="0">
                  <a:solidFill>
                    <a:schemeClr val="bg1"/>
                  </a:solidFill>
                  <a:latin typeface="Arial"/>
                  <a:cs typeface="Arial"/>
                </a:rPr>
                <a:t>运维人员</a:t>
              </a:r>
              <a:endParaRPr lang="en-US" sz="788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sp>
          <p:nvSpPr>
            <p:cNvPr id="67" name="TextBox 3"/>
            <p:cNvSpPr txBox="1"/>
            <p:nvPr/>
          </p:nvSpPr>
          <p:spPr>
            <a:xfrm>
              <a:off x="6151905" y="2978275"/>
              <a:ext cx="5160637" cy="1859582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defTabSz="685783">
                <a:lnSpc>
                  <a:spcPct val="120000"/>
                </a:lnSpc>
              </a:pPr>
              <a:r>
                <a:rPr lang="zh-CN" altLang="en-US" sz="788" dirty="0">
                  <a:solidFill>
                    <a:schemeClr val="bg1"/>
                  </a:solidFill>
                  <a:latin typeface="Arial"/>
                  <a:cs typeface="Arial"/>
                </a:rPr>
                <a:t>采购和安装新硬件</a:t>
              </a:r>
              <a:endParaRPr lang="en-US" sz="788" dirty="0">
                <a:solidFill>
                  <a:schemeClr val="bg1"/>
                </a:solidFill>
                <a:latin typeface="Arial"/>
                <a:cs typeface="Arial"/>
              </a:endParaRPr>
            </a:p>
            <a:p>
              <a:pPr defTabSz="685783">
                <a:lnSpc>
                  <a:spcPct val="120000"/>
                </a:lnSpc>
              </a:pPr>
              <a:r>
                <a:rPr lang="zh-CN" altLang="en-US" sz="788" dirty="0">
                  <a:solidFill>
                    <a:schemeClr val="bg1"/>
                  </a:solidFill>
                  <a:latin typeface="Arial"/>
                  <a:cs typeface="Arial"/>
                </a:rPr>
                <a:t>安装和配置新软件</a:t>
              </a:r>
              <a:endParaRPr lang="en-US" sz="788" dirty="0">
                <a:solidFill>
                  <a:schemeClr val="bg1"/>
                </a:solidFill>
                <a:latin typeface="Arial"/>
                <a:cs typeface="Arial"/>
              </a:endParaRPr>
            </a:p>
            <a:p>
              <a:pPr defTabSz="685783">
                <a:lnSpc>
                  <a:spcPct val="120000"/>
                </a:lnSpc>
              </a:pPr>
              <a:r>
                <a:rPr lang="zh-CN" altLang="en-US" sz="788" dirty="0">
                  <a:solidFill>
                    <a:schemeClr val="bg1"/>
                  </a:solidFill>
                  <a:latin typeface="Arial"/>
                  <a:cs typeface="Arial"/>
                </a:rPr>
                <a:t>构建或升级数据中心</a:t>
              </a:r>
              <a:endParaRPr lang="en-US" sz="788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cxnSp>
          <p:nvCxnSpPr>
            <p:cNvPr id="68" name="Straight Connector 4"/>
            <p:cNvCxnSpPr/>
            <p:nvPr/>
          </p:nvCxnSpPr>
          <p:spPr>
            <a:xfrm>
              <a:off x="5482982" y="2261005"/>
              <a:ext cx="0" cy="3949292"/>
            </a:xfrm>
            <a:prstGeom prst="line">
              <a:avLst/>
            </a:prstGeom>
            <a:ln>
              <a:solidFill>
                <a:srgbClr val="FAA63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5"/>
            <p:cNvSpPr txBox="1"/>
            <p:nvPr/>
          </p:nvSpPr>
          <p:spPr>
            <a:xfrm>
              <a:off x="644643" y="1763424"/>
              <a:ext cx="3374745" cy="117748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defTabSz="685783"/>
              <a:r>
                <a:rPr lang="zh-CN" altLang="en-US" sz="788" b="1" dirty="0">
                  <a:solidFill>
                    <a:schemeClr val="bg1"/>
                  </a:solidFill>
                  <a:latin typeface="Arial"/>
                  <a:cs typeface="Arial"/>
                </a:rPr>
                <a:t>我们可以</a:t>
              </a:r>
              <a:endParaRPr lang="en-US" altLang="zh-CN" sz="788" b="1" dirty="0">
                <a:solidFill>
                  <a:schemeClr val="bg1"/>
                </a:solidFill>
                <a:latin typeface="Arial"/>
                <a:cs typeface="Arial"/>
              </a:endParaRPr>
            </a:p>
            <a:p>
              <a:pPr defTabSz="685783"/>
              <a:r>
                <a:rPr lang="zh-CN" altLang="en-US" sz="788" b="1" dirty="0">
                  <a:solidFill>
                    <a:schemeClr val="bg1"/>
                  </a:solidFill>
                  <a:latin typeface="Arial"/>
                  <a:cs typeface="Arial"/>
                </a:rPr>
                <a:t>帮助提供</a:t>
              </a:r>
              <a:r>
                <a:rPr lang="en-US" sz="788" b="1" dirty="0">
                  <a:solidFill>
                    <a:schemeClr val="bg1"/>
                  </a:solidFill>
                  <a:latin typeface="Arial"/>
                  <a:cs typeface="Arial"/>
                </a:rPr>
                <a:t>…</a:t>
              </a:r>
            </a:p>
          </p:txBody>
        </p:sp>
        <p:sp>
          <p:nvSpPr>
            <p:cNvPr id="70" name="TextBox 6"/>
            <p:cNvSpPr txBox="1"/>
            <p:nvPr/>
          </p:nvSpPr>
          <p:spPr>
            <a:xfrm>
              <a:off x="6155477" y="2157463"/>
              <a:ext cx="4487815" cy="751092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defTabSz="685783"/>
              <a:r>
                <a:rPr lang="zh-CN" altLang="en-US" sz="788" b="1" dirty="0">
                  <a:solidFill>
                    <a:schemeClr val="bg1"/>
                  </a:solidFill>
                  <a:latin typeface="Arial"/>
                  <a:cs typeface="Arial"/>
                </a:rPr>
                <a:t>所以你就不必</a:t>
              </a:r>
              <a:r>
                <a:rPr lang="en-US" sz="788" b="1" dirty="0">
                  <a:solidFill>
                    <a:schemeClr val="bg1"/>
                  </a:solidFill>
                  <a:latin typeface="Arial"/>
                  <a:cs typeface="Arial"/>
                </a:rPr>
                <a:t> …</a:t>
              </a:r>
            </a:p>
          </p:txBody>
        </p:sp>
        <p:pic>
          <p:nvPicPr>
            <p:cNvPr id="71" name="Picture 1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98701" y="2130556"/>
              <a:ext cx="1341847" cy="50278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72" name="Picture 13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68248" y="2596291"/>
              <a:ext cx="697748" cy="1351192"/>
            </a:xfrm>
            <a:prstGeom prst="rect">
              <a:avLst/>
            </a:prstGeom>
          </p:spPr>
        </p:pic>
        <p:pic>
          <p:nvPicPr>
            <p:cNvPr id="73" name="Picture 7" descr="onedirectionarrow.png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V="1">
              <a:off x="4055060" y="5805749"/>
              <a:ext cx="1141750" cy="354869"/>
            </a:xfrm>
            <a:prstGeom prst="rect">
              <a:avLst/>
            </a:prstGeom>
          </p:spPr>
        </p:pic>
        <p:pic>
          <p:nvPicPr>
            <p:cNvPr id="74" name="Picture 8" descr="forklift.png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617902" y="4492491"/>
              <a:ext cx="2650727" cy="2283528"/>
            </a:xfrm>
            <a:prstGeom prst="rect">
              <a:avLst/>
            </a:prstGeom>
          </p:spPr>
        </p:pic>
        <p:pic>
          <p:nvPicPr>
            <p:cNvPr id="75" name="Picture 14" descr="eclimation-point.png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00807" y="1736051"/>
              <a:ext cx="284980" cy="779246"/>
            </a:xfrm>
            <a:prstGeom prst="rect">
              <a:avLst/>
            </a:prstGeom>
          </p:spPr>
        </p:pic>
        <p:pic>
          <p:nvPicPr>
            <p:cNvPr id="76" name="Picture 17" descr="onedirectionarrow.png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V="1">
              <a:off x="7332771" y="5805749"/>
              <a:ext cx="1141750" cy="354869"/>
            </a:xfrm>
            <a:prstGeom prst="rect">
              <a:avLst/>
            </a:prstGeom>
          </p:spPr>
        </p:pic>
      </p:grpSp>
      <p:grpSp>
        <p:nvGrpSpPr>
          <p:cNvPr id="78" name="组合 77"/>
          <p:cNvGrpSpPr/>
          <p:nvPr/>
        </p:nvGrpSpPr>
        <p:grpSpPr>
          <a:xfrm>
            <a:off x="2958584" y="3776140"/>
            <a:ext cx="3252993" cy="1266486"/>
            <a:chOff x="605199" y="1324568"/>
            <a:chExt cx="10957852" cy="3980147"/>
          </a:xfrm>
        </p:grpSpPr>
        <p:pic>
          <p:nvPicPr>
            <p:cNvPr id="79" name="Picture 2" descr="World.png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5199" y="1324568"/>
              <a:ext cx="10957852" cy="3980147"/>
            </a:xfrm>
            <a:prstGeom prst="rect">
              <a:avLst/>
            </a:prstGeom>
          </p:spPr>
        </p:pic>
        <p:pic>
          <p:nvPicPr>
            <p:cNvPr id="80" name="Picture 3" descr="Woosh.png"/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2954" y="1778018"/>
              <a:ext cx="9839438" cy="2692686"/>
            </a:xfrm>
            <a:prstGeom prst="rect">
              <a:avLst/>
            </a:prstGeom>
          </p:spPr>
        </p:pic>
      </p:grpSp>
      <p:grpSp>
        <p:nvGrpSpPr>
          <p:cNvPr id="81" name="组合 80"/>
          <p:cNvGrpSpPr/>
          <p:nvPr/>
        </p:nvGrpSpPr>
        <p:grpSpPr>
          <a:xfrm>
            <a:off x="6220669" y="3715640"/>
            <a:ext cx="2745436" cy="1126202"/>
            <a:chOff x="399649" y="1606651"/>
            <a:chExt cx="10863254" cy="4289539"/>
          </a:xfrm>
        </p:grpSpPr>
        <p:sp>
          <p:nvSpPr>
            <p:cNvPr id="82" name="Rectangle 2"/>
            <p:cNvSpPr>
              <a:spLocks/>
            </p:cNvSpPr>
            <p:nvPr/>
          </p:nvSpPr>
          <p:spPr bwMode="auto">
            <a:xfrm>
              <a:off x="493004" y="4844059"/>
              <a:ext cx="2611523" cy="1052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defTabSz="685783"/>
              <a:r>
                <a:rPr lang="zh-CN" altLang="en-US" sz="788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Sketchetik Light" charset="0"/>
                </a:rPr>
                <a:t>规模化让我们持续降低成本</a:t>
              </a:r>
              <a:endParaRPr lang="en-US" sz="788" dirty="0">
                <a:solidFill>
                  <a:schemeClr val="bg1"/>
                </a:solidFill>
                <a:latin typeface="Arial"/>
                <a:ea typeface="Arial"/>
                <a:cs typeface="Arial"/>
                <a:sym typeface="Sketchetik Light" charset="0"/>
              </a:endParaRPr>
            </a:p>
          </p:txBody>
        </p:sp>
        <p:pic>
          <p:nvPicPr>
            <p:cNvPr id="83" name="Picture 4" descr="https://encrypted-tbn0.gstatic.com/images?q=tbn:ANd9GcTQchwBufkaIryhGrdDOYvPFlr5Gf-YXLkA7ymzRZqM86nxUS9L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0411" y="1985842"/>
              <a:ext cx="2920416" cy="2187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Rectangle 2"/>
            <p:cNvSpPr>
              <a:spLocks/>
            </p:cNvSpPr>
            <p:nvPr/>
          </p:nvSpPr>
          <p:spPr bwMode="auto">
            <a:xfrm>
              <a:off x="4195891" y="4844059"/>
              <a:ext cx="3186980" cy="1052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defTabSz="685783"/>
              <a:r>
                <a:rPr lang="zh-CN" altLang="en-US" sz="788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Sketchetik Light" charset="0"/>
                </a:rPr>
                <a:t>我们追寻一种高业务量、低利润率的业务模式</a:t>
              </a:r>
              <a:endParaRPr lang="en-US" sz="788" dirty="0">
                <a:solidFill>
                  <a:schemeClr val="bg1"/>
                </a:solidFill>
                <a:latin typeface="Arial"/>
                <a:ea typeface="Arial"/>
                <a:cs typeface="Arial"/>
                <a:sym typeface="Sketchetik Light" charset="0"/>
              </a:endParaRPr>
            </a:p>
          </p:txBody>
        </p:sp>
        <p:sp>
          <p:nvSpPr>
            <p:cNvPr id="85" name="Rectangle 2"/>
            <p:cNvSpPr>
              <a:spLocks/>
            </p:cNvSpPr>
            <p:nvPr/>
          </p:nvSpPr>
          <p:spPr bwMode="auto">
            <a:xfrm>
              <a:off x="8523263" y="4844058"/>
              <a:ext cx="2739640" cy="1052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defTabSz="685783"/>
              <a:r>
                <a:rPr lang="zh-CN" altLang="en-US" sz="788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Sketchetik Light" charset="0"/>
                </a:rPr>
                <a:t>我们通过低价格帮助客户节约成本</a:t>
              </a:r>
              <a:endParaRPr lang="en-US" sz="788" dirty="0">
                <a:solidFill>
                  <a:schemeClr val="bg1"/>
                </a:solidFill>
                <a:latin typeface="Arial"/>
                <a:ea typeface="Arial"/>
                <a:cs typeface="Arial"/>
                <a:sym typeface="Sketchetik Light" charset="0"/>
              </a:endParaRPr>
            </a:p>
          </p:txBody>
        </p:sp>
        <p:grpSp>
          <p:nvGrpSpPr>
            <p:cNvPr id="86" name="Group 2"/>
            <p:cNvGrpSpPr/>
            <p:nvPr/>
          </p:nvGrpSpPr>
          <p:grpSpPr>
            <a:xfrm flipH="1">
              <a:off x="399649" y="2100439"/>
              <a:ext cx="2479236" cy="1934075"/>
              <a:chOff x="343033" y="1570518"/>
              <a:chExt cx="1859427" cy="1450556"/>
            </a:xfrm>
          </p:grpSpPr>
          <p:pic>
            <p:nvPicPr>
              <p:cNvPr id="89" name="Picture 22"/>
              <p:cNvPicPr>
                <a:picLocks noChangeAspect="1"/>
              </p:cNvPicPr>
              <p:nvPr/>
            </p:nvPicPr>
            <p:blipFill>
              <a:blip r:embed="rId3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25565" y="1570518"/>
                <a:ext cx="488600" cy="418800"/>
              </a:xfrm>
              <a:prstGeom prst="rect">
                <a:avLst/>
              </a:prstGeom>
            </p:spPr>
          </p:pic>
          <p:pic>
            <p:nvPicPr>
              <p:cNvPr id="90" name="Picture 19"/>
              <p:cNvPicPr>
                <a:picLocks noChangeAspect="1"/>
              </p:cNvPicPr>
              <p:nvPr/>
            </p:nvPicPr>
            <p:blipFill>
              <a:blip r:embed="rId3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34755" y="1587427"/>
                <a:ext cx="909342" cy="779436"/>
              </a:xfrm>
              <a:prstGeom prst="rect">
                <a:avLst/>
              </a:prstGeom>
            </p:spPr>
          </p:pic>
          <p:pic>
            <p:nvPicPr>
              <p:cNvPr id="91" name="Picture 14"/>
              <p:cNvPicPr>
                <a:picLocks noChangeAspect="1"/>
              </p:cNvPicPr>
              <p:nvPr/>
            </p:nvPicPr>
            <p:blipFill>
              <a:blip r:embed="rId3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3033" y="1750978"/>
                <a:ext cx="909342" cy="779436"/>
              </a:xfrm>
              <a:prstGeom prst="rect">
                <a:avLst/>
              </a:prstGeom>
            </p:spPr>
          </p:pic>
          <p:pic>
            <p:nvPicPr>
              <p:cNvPr id="92" name="Picture 15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71190" y="1794271"/>
                <a:ext cx="1431270" cy="1226803"/>
              </a:xfrm>
              <a:prstGeom prst="rect">
                <a:avLst/>
              </a:prstGeom>
            </p:spPr>
          </p:pic>
        </p:grpSp>
        <p:pic>
          <p:nvPicPr>
            <p:cNvPr id="87" name="Picture 12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31304" y="3306031"/>
              <a:ext cx="812800" cy="711200"/>
            </a:xfrm>
            <a:prstGeom prst="rect">
              <a:avLst/>
            </a:prstGeom>
          </p:spPr>
        </p:pic>
        <p:sp>
          <p:nvSpPr>
            <p:cNvPr id="88" name="Rectangle 5"/>
            <p:cNvSpPr/>
            <p:nvPr/>
          </p:nvSpPr>
          <p:spPr>
            <a:xfrm>
              <a:off x="8139218" y="1606651"/>
              <a:ext cx="3047998" cy="322376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defTabSz="685783"/>
              <a:r>
                <a:rPr lang="en-US" altLang="zh-CN" sz="3300" b="1" dirty="0">
                  <a:ln w="10541" cmpd="sng">
                    <a:solidFill>
                      <a:srgbClr val="7D7D7D">
                        <a:tint val="100000"/>
                        <a:shade val="100000"/>
                        <a:satMod val="110000"/>
                      </a:srgbClr>
                    </a:solidFill>
                    <a:prstDash val="solid"/>
                  </a:ln>
                  <a:solidFill>
                    <a:schemeClr val="bg1"/>
                  </a:solidFill>
                </a:rPr>
                <a:t>53</a:t>
              </a:r>
            </a:p>
            <a:p>
              <a:pPr algn="ctr" defTabSz="685783"/>
              <a:r>
                <a:rPr lang="en-US" altLang="zh-CN" sz="800" b="1" dirty="0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Price</a:t>
              </a:r>
              <a:r>
                <a:rPr lang="zh-CN" altLang="en-US" sz="800" b="1" dirty="0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 </a:t>
              </a:r>
              <a:r>
                <a:rPr lang="en-US" altLang="zh-CN" sz="800" b="1" dirty="0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Reductions</a:t>
              </a:r>
            </a:p>
          </p:txBody>
        </p:sp>
      </p:grpSp>
      <p:cxnSp>
        <p:nvCxnSpPr>
          <p:cNvPr id="93" name="直接连接符 92"/>
          <p:cNvCxnSpPr/>
          <p:nvPr/>
        </p:nvCxnSpPr>
        <p:spPr>
          <a:xfrm>
            <a:off x="-11529" y="5130985"/>
            <a:ext cx="9144000" cy="6470"/>
          </a:xfrm>
          <a:prstGeom prst="line">
            <a:avLst/>
          </a:prstGeom>
          <a:ln w="19050" cmpd="dbl">
            <a:solidFill>
              <a:schemeClr val="tx1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96335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5002" y="0"/>
            <a:ext cx="7886700" cy="994172"/>
          </a:xfrm>
        </p:spPr>
        <p:txBody>
          <a:bodyPr/>
          <a:lstStyle/>
          <a:p>
            <a:r>
              <a:rPr lang="zh-CN" altLang="en-US" sz="2400" dirty="0" smtClean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不同尺度的知识容器</a:t>
            </a:r>
            <a:endParaRPr lang="en-US" sz="2400" dirty="0">
              <a:solidFill>
                <a:srgbClr val="DBB76C"/>
              </a:solidFill>
              <a:latin typeface="Hei" charset="-122"/>
              <a:ea typeface="Hei" charset="-122"/>
              <a:cs typeface="Hei" charset="-122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780473"/>
              </p:ext>
            </p:extLst>
          </p:nvPr>
        </p:nvGraphicFramePr>
        <p:xfrm>
          <a:off x="483412" y="1060301"/>
          <a:ext cx="8196530" cy="376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1924"/>
                <a:gridCol w="2931924"/>
                <a:gridCol w="2332682"/>
              </a:tblGrid>
              <a:tr h="6269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Content Type</a:t>
                      </a:r>
                      <a:endParaRPr lang="en-US" sz="2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Workflow Unit</a:t>
                      </a:r>
                      <a:endParaRPr lang="en-US" sz="2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Supporting Tools</a:t>
                      </a:r>
                      <a:endParaRPr lang="en-US" sz="2400" dirty="0"/>
                    </a:p>
                  </a:txBody>
                  <a:tcPr marL="68580" marR="68580" marT="34290" marB="34290" anchor="ctr"/>
                </a:tc>
              </a:tr>
              <a:tr h="62698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Text (</a:t>
                      </a:r>
                      <a:r>
                        <a:rPr lang="zh-CN" altLang="en-US" sz="1800" dirty="0" smtClean="0"/>
                        <a:t>文本）</a:t>
                      </a:r>
                      <a:endParaRPr lang="en-US" sz="18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Individual Activity</a:t>
                      </a:r>
                      <a:endParaRPr lang="en-US" sz="18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 smtClean="0"/>
                        <a:t>MediaWiki</a:t>
                      </a:r>
                      <a:r>
                        <a:rPr lang="en-US" altLang="zh-CN" sz="1800" dirty="0" smtClean="0"/>
                        <a:t>, Text Editor</a:t>
                      </a:r>
                      <a:endParaRPr lang="en-US" sz="1800" dirty="0"/>
                    </a:p>
                  </a:txBody>
                  <a:tcPr marL="68580" marR="68580" marT="34290" marB="34290" anchor="ctr"/>
                </a:tc>
              </a:tr>
              <a:tr h="6269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Directory</a:t>
                      </a:r>
                      <a:r>
                        <a:rPr lang="en-US" sz="1800" dirty="0" smtClean="0"/>
                        <a:t> (</a:t>
                      </a:r>
                      <a:r>
                        <a:rPr lang="zh-CN" altLang="en-US" sz="1800" dirty="0" smtClean="0"/>
                        <a:t>文件夹）</a:t>
                      </a:r>
                      <a:endParaRPr lang="en-US" sz="1800" dirty="0" smtClean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Collaboration Efforts</a:t>
                      </a:r>
                      <a:endParaRPr lang="en-US" sz="18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Git, </a:t>
                      </a:r>
                      <a:r>
                        <a:rPr lang="en-US" sz="1800" dirty="0" err="1" smtClean="0"/>
                        <a:t>GitLab</a:t>
                      </a:r>
                      <a:r>
                        <a:rPr lang="en-US" sz="1800" dirty="0" smtClean="0"/>
                        <a:t>,</a:t>
                      </a:r>
                      <a:r>
                        <a:rPr lang="en-US" sz="1800" baseline="0" dirty="0" smtClean="0"/>
                        <a:t> GitHub</a:t>
                      </a:r>
                      <a:endParaRPr lang="en-US" sz="1800" dirty="0"/>
                    </a:p>
                  </a:txBody>
                  <a:tcPr marL="68580" marR="68580" marT="34290" marB="34290" anchor="ctr"/>
                </a:tc>
              </a:tr>
              <a:tr h="6269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Micro Service</a:t>
                      </a:r>
                      <a:r>
                        <a:rPr lang="en-US" sz="1800" dirty="0" smtClean="0"/>
                        <a:t> (</a:t>
                      </a:r>
                      <a:r>
                        <a:rPr lang="zh-CN" altLang="en-US" sz="1800" dirty="0" smtClean="0"/>
                        <a:t>微服务）</a:t>
                      </a:r>
                      <a:endParaRPr lang="en-US" sz="1800" dirty="0" smtClean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Computational Service</a:t>
                      </a:r>
                      <a:endParaRPr lang="en-US" sz="18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Docker/RTK/</a:t>
                      </a:r>
                      <a:r>
                        <a:rPr lang="mr-IN" sz="1800" dirty="0" smtClean="0"/>
                        <a:t>…</a:t>
                      </a:r>
                      <a:endParaRPr lang="en-US" sz="1800" dirty="0"/>
                    </a:p>
                  </a:txBody>
                  <a:tcPr marL="68580" marR="68580" marT="34290" marB="34290" anchor="ctr"/>
                </a:tc>
              </a:tr>
              <a:tr h="6269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Configuration and Deployment (</a:t>
                      </a:r>
                      <a:r>
                        <a:rPr lang="zh-CN" altLang="en-US" sz="1800" dirty="0" smtClean="0"/>
                        <a:t>监控</a:t>
                      </a:r>
                      <a:r>
                        <a:rPr lang="en-US" altLang="zh-CN" sz="1800" dirty="0" smtClean="0"/>
                        <a:t>)</a:t>
                      </a:r>
                      <a:endParaRPr lang="en-US" sz="18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Development</a:t>
                      </a:r>
                      <a:r>
                        <a:rPr lang="en-US" sz="1800" baseline="0" dirty="0" smtClean="0"/>
                        <a:t> &amp; Operations (DevOps)</a:t>
                      </a:r>
                      <a:endParaRPr lang="en-US" sz="18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Kubernetes/Trello/</a:t>
                      </a:r>
                      <a:r>
                        <a:rPr lang="en-US" sz="1800" dirty="0" err="1" smtClean="0"/>
                        <a:t>WeSlack</a:t>
                      </a:r>
                      <a:endParaRPr lang="en-US" sz="1800" dirty="0"/>
                    </a:p>
                  </a:txBody>
                  <a:tcPr marL="68580" marR="68580" marT="34290" marB="34290" anchor="ctr"/>
                </a:tc>
              </a:tr>
              <a:tr h="62698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Physical Environment</a:t>
                      </a:r>
                      <a:r>
                        <a:rPr lang="en-US" sz="1800" baseline="0" dirty="0" smtClean="0"/>
                        <a:t> </a:t>
                      </a:r>
                    </a:p>
                    <a:p>
                      <a:pPr algn="ctr"/>
                      <a:r>
                        <a:rPr lang="en-US" sz="1800" baseline="0" dirty="0" smtClean="0"/>
                        <a:t>(</a:t>
                      </a:r>
                      <a:r>
                        <a:rPr lang="zh-CN" altLang="en-US" sz="1800" baseline="0" dirty="0" smtClean="0"/>
                        <a:t>物理环境）</a:t>
                      </a:r>
                      <a:endParaRPr lang="en-US" sz="18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Context Specific Services</a:t>
                      </a:r>
                      <a:endParaRPr lang="en-US" sz="18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Maker Space</a:t>
                      </a:r>
                    </a:p>
                    <a:p>
                      <a:pPr algn="ctr"/>
                      <a:r>
                        <a:rPr lang="en-US" sz="1800" dirty="0" smtClean="0"/>
                        <a:t>Schools</a:t>
                      </a:r>
                      <a:endParaRPr lang="en-US" sz="1800" dirty="0"/>
                    </a:p>
                  </a:txBody>
                  <a:tcPr marL="68580" marR="68580" marT="34290" marB="3429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6035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482173" y="310083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zh-CN" altLang="en-US" sz="2400" dirty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一套能支撑知识、产品设计、制造、生产协同的全栈工具？</a:t>
            </a:r>
            <a:endParaRPr lang="zh-CN" altLang="en-US" sz="975" kern="0" dirty="0">
              <a:solidFill>
                <a:srgbClr val="DBB76C"/>
              </a:solidFill>
              <a:latin typeface="Hei" charset="-122"/>
              <a:ea typeface="Hei" charset="-122"/>
              <a:cs typeface="Hei" charset="-12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455" y="841363"/>
            <a:ext cx="6945435" cy="40543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92071" y="2008467"/>
            <a:ext cx="652470" cy="7977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2071" y="3190352"/>
            <a:ext cx="715481" cy="7186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08809" y="2008467"/>
            <a:ext cx="862172" cy="657532"/>
          </a:xfrm>
          <a:prstGeom prst="rect">
            <a:avLst/>
          </a:prstGeom>
        </p:spPr>
      </p:pic>
      <p:pic>
        <p:nvPicPr>
          <p:cNvPr id="19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4451" y="4394464"/>
            <a:ext cx="467915" cy="501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3331" y="2008467"/>
            <a:ext cx="879820" cy="43991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1053" y="4645091"/>
            <a:ext cx="604376" cy="221550"/>
          </a:xfrm>
          <a:prstGeom prst="rect">
            <a:avLst/>
          </a:prstGeom>
        </p:spPr>
      </p:pic>
      <p:pic>
        <p:nvPicPr>
          <p:cNvPr id="24" name="Picture 3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07350" y="2858430"/>
            <a:ext cx="962117" cy="218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354" y="4467173"/>
            <a:ext cx="1537082" cy="39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0972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Content Placeholder 2"/>
          <p:cNvSpPr>
            <a:spLocks noGrp="1"/>
          </p:cNvSpPr>
          <p:nvPr>
            <p:ph idx="1"/>
          </p:nvPr>
        </p:nvSpPr>
        <p:spPr>
          <a:xfrm>
            <a:off x="628650" y="1332623"/>
            <a:ext cx="7886700" cy="4271125"/>
          </a:xfrm>
        </p:spPr>
        <p:txBody>
          <a:bodyPr>
            <a:noAutofit/>
          </a:bodyPr>
          <a:lstStyle/>
          <a:p>
            <a:pPr marL="257175" indent="-257175">
              <a:lnSpc>
                <a:spcPct val="110000"/>
              </a:lnSpc>
            </a:pPr>
            <a:r>
              <a:rPr lang="zh-CN" altLang="en-US" sz="2000" dirty="0">
                <a:solidFill>
                  <a:srgbClr val="DBB76C"/>
                </a:solidFill>
              </a:rPr>
              <a:t>计算思维</a:t>
            </a:r>
            <a:r>
              <a:rPr lang="zh-CN" altLang="en-US" sz="2000" dirty="0">
                <a:solidFill>
                  <a:schemeClr val="bg1"/>
                </a:solidFill>
              </a:rPr>
              <a:t>的战略地位：</a:t>
            </a:r>
            <a:r>
              <a:rPr lang="en-US" altLang="zh-CN" sz="2000" dirty="0" err="1">
                <a:solidFill>
                  <a:schemeClr val="bg1"/>
                </a:solidFill>
              </a:rPr>
              <a:t>Computationalism</a:t>
            </a:r>
            <a:r>
              <a:rPr lang="en-US" altLang="zh-CN" sz="2000" dirty="0">
                <a:solidFill>
                  <a:schemeClr val="bg1"/>
                </a:solidFill>
              </a:rPr>
              <a:t>: Global Strategy as Models of Computation</a:t>
            </a:r>
          </a:p>
          <a:p>
            <a:pPr marL="257175" indent="-257175">
              <a:lnSpc>
                <a:spcPct val="11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评价创新性与战略决策的有效性的</a:t>
            </a:r>
            <a:r>
              <a:rPr lang="zh-CN" altLang="en-US" sz="2000" dirty="0">
                <a:solidFill>
                  <a:srgbClr val="DBB76C"/>
                </a:solidFill>
              </a:rPr>
              <a:t>度量衡</a:t>
            </a:r>
            <a:r>
              <a:rPr lang="zh-CN" altLang="en-US" sz="2000" dirty="0">
                <a:solidFill>
                  <a:schemeClr val="bg1"/>
                </a:solidFill>
              </a:rPr>
              <a:t>：</a:t>
            </a:r>
            <a:r>
              <a:rPr lang="en-US" altLang="zh-CN" sz="2000" dirty="0">
                <a:solidFill>
                  <a:schemeClr val="bg1"/>
                </a:solidFill>
              </a:rPr>
              <a:t>Performance metrics of Innovativeness and Effectiveness of Strategies </a:t>
            </a:r>
          </a:p>
          <a:p>
            <a:pPr marL="257175" indent="-257175">
              <a:lnSpc>
                <a:spcPct val="11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关键人物与组织的</a:t>
            </a:r>
            <a:r>
              <a:rPr lang="zh-CN" altLang="en-US" sz="2000" dirty="0">
                <a:solidFill>
                  <a:srgbClr val="DBB76C"/>
                </a:solidFill>
              </a:rPr>
              <a:t>互动效应</a:t>
            </a:r>
            <a:r>
              <a:rPr lang="zh-CN" altLang="en-US" sz="2000" dirty="0">
                <a:solidFill>
                  <a:schemeClr val="bg1"/>
                </a:solidFill>
              </a:rPr>
              <a:t>：</a:t>
            </a:r>
            <a:r>
              <a:rPr lang="en-US" altLang="zh-CN" sz="2000" dirty="0">
                <a:solidFill>
                  <a:schemeClr val="bg1"/>
                </a:solidFill>
              </a:rPr>
              <a:t>Interaction Effects: The “Strategic” Agents and Agencies in the Global Society</a:t>
            </a:r>
          </a:p>
          <a:p>
            <a:pPr marL="257175" indent="-257175">
              <a:lnSpc>
                <a:spcPct val="11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决策与创作型规划的</a:t>
            </a:r>
            <a:r>
              <a:rPr lang="zh-CN" altLang="en-US" sz="2000" dirty="0">
                <a:solidFill>
                  <a:srgbClr val="DBB76C"/>
                </a:solidFill>
              </a:rPr>
              <a:t>科学</a:t>
            </a:r>
            <a:r>
              <a:rPr lang="zh-CN" altLang="en-US" sz="2000" dirty="0">
                <a:solidFill>
                  <a:schemeClr val="bg1"/>
                </a:solidFill>
              </a:rPr>
              <a:t>： </a:t>
            </a:r>
            <a:r>
              <a:rPr lang="en-US" altLang="zh-CN" sz="2000" dirty="0">
                <a:solidFill>
                  <a:schemeClr val="bg1"/>
                </a:solidFill>
              </a:rPr>
              <a:t>The Science of Idea Generation and Decision Making on a Global Scale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386328" y="233661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sz="2400" dirty="0">
                <a:solidFill>
                  <a:srgbClr val="DBB76C"/>
                </a:solidFill>
                <a:latin typeface="Arial" panose="020B0604020202020204" pitchFamily="34" charset="0"/>
              </a:rPr>
              <a:t>Key Ingredients</a:t>
            </a:r>
            <a:endParaRPr lang="zh-CN" altLang="en-US" sz="975" kern="0" dirty="0">
              <a:solidFill>
                <a:srgbClr val="DBB76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94698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800" y="0"/>
            <a:ext cx="7886700" cy="993775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DBB76C"/>
                </a:solidFill>
              </a:rPr>
              <a:t>从历史和国际法规开始</a:t>
            </a:r>
            <a:endParaRPr lang="en-US" sz="2400" dirty="0">
              <a:solidFill>
                <a:srgbClr val="DBB76C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461" y="1063229"/>
            <a:ext cx="3859722" cy="3618490"/>
          </a:xfrm>
          <a:prstGeom prst="rect">
            <a:avLst/>
          </a:prstGeom>
        </p:spPr>
      </p:pic>
      <p:pic>
        <p:nvPicPr>
          <p:cNvPr id="5" name="Picture 4" descr="IMG_1741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527" y="1063230"/>
            <a:ext cx="4396058" cy="357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3578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1266927" y="116554"/>
            <a:ext cx="7775545" cy="4960472"/>
            <a:chOff x="1689235" y="155405"/>
            <a:chExt cx="8658546" cy="6613963"/>
          </a:xfrm>
        </p:grpSpPr>
        <p:grpSp>
          <p:nvGrpSpPr>
            <p:cNvPr id="10" name="组合 9"/>
            <p:cNvGrpSpPr/>
            <p:nvPr/>
          </p:nvGrpSpPr>
          <p:grpSpPr>
            <a:xfrm>
              <a:off x="1791948" y="1677450"/>
              <a:ext cx="8453120" cy="4346802"/>
              <a:chOff x="1788160" y="1716959"/>
              <a:chExt cx="8453120" cy="4346802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1788160" y="1717895"/>
                <a:ext cx="8453120" cy="4345866"/>
                <a:chOff x="1788160" y="1717895"/>
                <a:chExt cx="8204778" cy="4345866"/>
              </a:xfrm>
            </p:grpSpPr>
            <p:sp>
              <p:nvSpPr>
                <p:cNvPr id="26" name="矩形 25"/>
                <p:cNvSpPr/>
                <p:nvPr/>
              </p:nvSpPr>
              <p:spPr>
                <a:xfrm>
                  <a:off x="7950778" y="1726132"/>
                  <a:ext cx="2042160" cy="4337629"/>
                </a:xfrm>
                <a:prstGeom prst="rect">
                  <a:avLst/>
                </a:prstGeom>
                <a:noFill/>
                <a:ln w="76200">
                  <a:solidFill>
                    <a:srgbClr val="DBB76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75">
                    <a:latin typeface="DengXian" charset="-122"/>
                    <a:ea typeface="DengXian" charset="-122"/>
                    <a:cs typeface="DengXian" charset="-122"/>
                  </a:endParaRPr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5890549" y="1726132"/>
                  <a:ext cx="2042160" cy="4337629"/>
                </a:xfrm>
                <a:prstGeom prst="rect">
                  <a:avLst/>
                </a:prstGeom>
                <a:noFill/>
                <a:ln w="76200">
                  <a:solidFill>
                    <a:srgbClr val="DBB76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75">
                    <a:latin typeface="DengXian" charset="-122"/>
                    <a:ea typeface="DengXian" charset="-122"/>
                    <a:cs typeface="DengXian" charset="-122"/>
                  </a:endParaRPr>
                </a:p>
              </p:txBody>
            </p:sp>
            <p:sp>
              <p:nvSpPr>
                <p:cNvPr id="24" name="矩形 23"/>
                <p:cNvSpPr/>
                <p:nvPr/>
              </p:nvSpPr>
              <p:spPr>
                <a:xfrm>
                  <a:off x="3848389" y="1717895"/>
                  <a:ext cx="2042160" cy="4337629"/>
                </a:xfrm>
                <a:prstGeom prst="rect">
                  <a:avLst/>
                </a:prstGeom>
                <a:noFill/>
                <a:ln w="76200">
                  <a:solidFill>
                    <a:srgbClr val="DBB76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75">
                    <a:latin typeface="DengXian" charset="-122"/>
                    <a:ea typeface="DengXian" charset="-122"/>
                    <a:cs typeface="DengXian" charset="-122"/>
                  </a:endParaRPr>
                </a:p>
              </p:txBody>
            </p:sp>
            <p:sp>
              <p:nvSpPr>
                <p:cNvPr id="6" name="矩形 5"/>
                <p:cNvSpPr/>
                <p:nvPr/>
              </p:nvSpPr>
              <p:spPr>
                <a:xfrm>
                  <a:off x="1788160" y="1717896"/>
                  <a:ext cx="2042160" cy="4337629"/>
                </a:xfrm>
                <a:prstGeom prst="rect">
                  <a:avLst/>
                </a:prstGeom>
                <a:noFill/>
                <a:ln w="76200">
                  <a:solidFill>
                    <a:srgbClr val="DBB76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75">
                    <a:latin typeface="DengXian" charset="-122"/>
                    <a:ea typeface="DengXian" charset="-122"/>
                    <a:cs typeface="DengXian" charset="-122"/>
                  </a:endParaRPr>
                </a:p>
              </p:txBody>
            </p:sp>
          </p:grpSp>
          <p:sp>
            <p:nvSpPr>
              <p:cNvPr id="9" name="直角三角形 8"/>
              <p:cNvSpPr/>
              <p:nvPr/>
            </p:nvSpPr>
            <p:spPr>
              <a:xfrm rot="5400000" flipV="1">
                <a:off x="3377225" y="1726132"/>
                <a:ext cx="487945" cy="487945"/>
              </a:xfrm>
              <a:prstGeom prst="rtTriangle">
                <a:avLst/>
              </a:prstGeom>
              <a:solidFill>
                <a:srgbClr val="DBB76C"/>
              </a:solidFill>
              <a:ln>
                <a:solidFill>
                  <a:srgbClr val="DBB7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75">
                  <a:latin typeface="DengXian" charset="-122"/>
                  <a:ea typeface="DengXian" charset="-122"/>
                  <a:cs typeface="DengXian" charset="-122"/>
                </a:endParaRPr>
              </a:p>
            </p:txBody>
          </p:sp>
          <p:sp>
            <p:nvSpPr>
              <p:cNvPr id="27" name="直角三角形 26"/>
              <p:cNvSpPr/>
              <p:nvPr/>
            </p:nvSpPr>
            <p:spPr>
              <a:xfrm rot="5400000" flipV="1">
                <a:off x="5522592" y="1726132"/>
                <a:ext cx="487945" cy="487945"/>
              </a:xfrm>
              <a:prstGeom prst="rtTriangle">
                <a:avLst/>
              </a:prstGeom>
              <a:solidFill>
                <a:srgbClr val="DBB76C"/>
              </a:solidFill>
              <a:ln>
                <a:solidFill>
                  <a:srgbClr val="DBB7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75">
                  <a:latin typeface="DengXian" charset="-122"/>
                  <a:ea typeface="DengXian" charset="-122"/>
                  <a:cs typeface="DengXian" charset="-122"/>
                </a:endParaRPr>
              </a:p>
            </p:txBody>
          </p:sp>
          <p:sp>
            <p:nvSpPr>
              <p:cNvPr id="28" name="直角三角形 27"/>
              <p:cNvSpPr/>
              <p:nvPr/>
            </p:nvSpPr>
            <p:spPr>
              <a:xfrm rot="5400000" flipV="1">
                <a:off x="7591307" y="1726132"/>
                <a:ext cx="487945" cy="487945"/>
              </a:xfrm>
              <a:prstGeom prst="rtTriangle">
                <a:avLst/>
              </a:prstGeom>
              <a:solidFill>
                <a:srgbClr val="DBB76C"/>
              </a:solidFill>
              <a:ln>
                <a:solidFill>
                  <a:srgbClr val="DBB7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75">
                  <a:latin typeface="DengXian" charset="-122"/>
                  <a:ea typeface="DengXian" charset="-122"/>
                  <a:cs typeface="DengXian" charset="-122"/>
                </a:endParaRPr>
              </a:p>
            </p:txBody>
          </p:sp>
          <p:sp>
            <p:nvSpPr>
              <p:cNvPr id="29" name="直角三角形 28"/>
              <p:cNvSpPr/>
              <p:nvPr/>
            </p:nvSpPr>
            <p:spPr>
              <a:xfrm rot="5400000" flipV="1">
                <a:off x="9726373" y="1716959"/>
                <a:ext cx="487945" cy="487945"/>
              </a:xfrm>
              <a:prstGeom prst="rtTriangle">
                <a:avLst/>
              </a:prstGeom>
              <a:solidFill>
                <a:srgbClr val="DBB76C"/>
              </a:solidFill>
              <a:ln>
                <a:solidFill>
                  <a:srgbClr val="DBB7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75">
                  <a:latin typeface="DengXian" charset="-122"/>
                  <a:ea typeface="DengXian" charset="-122"/>
                  <a:cs typeface="DengXian" charset="-122"/>
                </a:endParaRPr>
              </a:p>
            </p:txBody>
          </p:sp>
        </p:grpSp>
        <p:sp>
          <p:nvSpPr>
            <p:cNvPr id="8" name="Rounded Rectangle 7"/>
            <p:cNvSpPr/>
            <p:nvPr/>
          </p:nvSpPr>
          <p:spPr>
            <a:xfrm>
              <a:off x="1689236" y="954608"/>
              <a:ext cx="8658544" cy="686164"/>
            </a:xfrm>
            <a:prstGeom prst="round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100" dirty="0">
                <a:solidFill>
                  <a:schemeClr val="bg2">
                    <a:lumMod val="25000"/>
                  </a:schemeClr>
                </a:solidFill>
                <a:latin typeface="DengXian" charset="-122"/>
                <a:ea typeface="DengXian" charset="-122"/>
                <a:cs typeface="DengXian" charset="-122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1689236" y="155405"/>
              <a:ext cx="8658544" cy="713843"/>
            </a:xfrm>
            <a:prstGeom prst="round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900" dirty="0">
                <a:solidFill>
                  <a:schemeClr val="bg2">
                    <a:lumMod val="25000"/>
                  </a:schemeClr>
                </a:solidFill>
                <a:latin typeface="DengXian" charset="-122"/>
                <a:ea typeface="DengXian" charset="-122"/>
                <a:cs typeface="DengXian" charset="-122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689236" y="6083204"/>
              <a:ext cx="8658545" cy="686164"/>
            </a:xfrm>
            <a:prstGeom prst="round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100" dirty="0">
                <a:solidFill>
                  <a:schemeClr val="bg2">
                    <a:lumMod val="25000"/>
                  </a:schemeClr>
                </a:solidFill>
                <a:latin typeface="DengXian" charset="-122"/>
                <a:ea typeface="DengXian" charset="-122"/>
                <a:cs typeface="DengXian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2331021" y="1807068"/>
              <a:ext cx="1251220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100" dirty="0">
                  <a:solidFill>
                    <a:schemeClr val="bg1"/>
                  </a:solidFill>
                  <a:latin typeface="DengXian" charset="-122"/>
                  <a:ea typeface="DengXian" charset="-122"/>
                  <a:cs typeface="DengXian" charset="-122"/>
                </a:rPr>
                <a:t>Effects</a:t>
              </a:r>
              <a:endParaRPr lang="zh-CN" altLang="en-US" sz="2100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454191" y="1807068"/>
              <a:ext cx="1176947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100">
                  <a:solidFill>
                    <a:schemeClr val="bg1"/>
                  </a:solidFill>
                  <a:latin typeface="DengXian" charset="-122"/>
                  <a:ea typeface="DengXian" charset="-122"/>
                  <a:cs typeface="DengXian" charset="-122"/>
                </a:rPr>
                <a:t>Output</a:t>
              </a:r>
              <a:endParaRPr lang="zh-CN" altLang="en-US" sz="2100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6577361" y="1807068"/>
              <a:ext cx="1268987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100">
                  <a:solidFill>
                    <a:schemeClr val="bg1"/>
                  </a:solidFill>
                  <a:latin typeface="DengXian" charset="-122"/>
                  <a:ea typeface="DengXian" charset="-122"/>
                  <a:cs typeface="DengXian" charset="-122"/>
                </a:rPr>
                <a:t>Process</a:t>
              </a:r>
              <a:endParaRPr lang="zh-CN" altLang="en-US" sz="2100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733250" y="1807068"/>
              <a:ext cx="974507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100" dirty="0">
                  <a:solidFill>
                    <a:schemeClr val="bg1"/>
                  </a:solidFill>
                  <a:latin typeface="DengXian" charset="-122"/>
                  <a:ea typeface="DengXian" charset="-122"/>
                  <a:cs typeface="DengXian" charset="-122"/>
                </a:rPr>
                <a:t>Input</a:t>
              </a:r>
              <a:endParaRPr lang="zh-CN" altLang="en-US" sz="2100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endParaRPr>
            </a:p>
          </p:txBody>
        </p:sp>
        <p:sp>
          <p:nvSpPr>
            <p:cNvPr id="18" name="Rounded Rectangle 7"/>
            <p:cNvSpPr/>
            <p:nvPr/>
          </p:nvSpPr>
          <p:spPr>
            <a:xfrm>
              <a:off x="1689236" y="946372"/>
              <a:ext cx="1801007" cy="686164"/>
            </a:xfrm>
            <a:prstGeom prst="roundRect">
              <a:avLst/>
            </a:prstGeom>
            <a:solidFill>
              <a:srgbClr val="3A3A3A"/>
            </a:solidFill>
            <a:ln w="28575">
              <a:solidFill>
                <a:schemeClr val="bg2">
                  <a:lumMod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100" dirty="0">
                  <a:solidFill>
                    <a:schemeClr val="bg1"/>
                  </a:solidFill>
                  <a:latin typeface="DengXian" charset="-122"/>
                  <a:ea typeface="DengXian" charset="-122"/>
                  <a:cs typeface="DengXian" charset="-122"/>
                </a:rPr>
                <a:t>Goal</a:t>
              </a:r>
              <a:endParaRPr lang="en-US" sz="2100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endParaRPr>
            </a:p>
          </p:txBody>
        </p:sp>
        <p:sp>
          <p:nvSpPr>
            <p:cNvPr id="19" name="Rounded Rectangle 7"/>
            <p:cNvSpPr/>
            <p:nvPr/>
          </p:nvSpPr>
          <p:spPr>
            <a:xfrm>
              <a:off x="1689235" y="155405"/>
              <a:ext cx="1801007" cy="686164"/>
            </a:xfrm>
            <a:prstGeom prst="roundRect">
              <a:avLst/>
            </a:prstGeom>
            <a:solidFill>
              <a:srgbClr val="3A3A3A"/>
            </a:solidFill>
            <a:ln w="28575">
              <a:solidFill>
                <a:schemeClr val="bg2">
                  <a:lumMod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100" dirty="0">
                  <a:solidFill>
                    <a:schemeClr val="bg1"/>
                  </a:solidFill>
                  <a:latin typeface="DengXian" charset="-122"/>
                  <a:ea typeface="DengXian" charset="-122"/>
                  <a:cs typeface="DengXian" charset="-122"/>
                </a:rPr>
                <a:t>Background</a:t>
              </a:r>
              <a:endParaRPr lang="en-US" sz="2100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endParaRPr>
            </a:p>
          </p:txBody>
        </p:sp>
        <p:sp>
          <p:nvSpPr>
            <p:cNvPr id="22" name="Rounded Rectangle 7"/>
            <p:cNvSpPr/>
            <p:nvPr/>
          </p:nvSpPr>
          <p:spPr>
            <a:xfrm>
              <a:off x="1712905" y="6083204"/>
              <a:ext cx="2333013" cy="686164"/>
            </a:xfrm>
            <a:prstGeom prst="roundRect">
              <a:avLst/>
            </a:prstGeom>
            <a:solidFill>
              <a:srgbClr val="3A3A3A"/>
            </a:solidFill>
            <a:ln w="28575">
              <a:solidFill>
                <a:schemeClr val="bg2">
                  <a:lumMod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100">
                  <a:solidFill>
                    <a:schemeClr val="bg1"/>
                  </a:solidFill>
                  <a:latin typeface="DengXian" charset="-122"/>
                  <a:ea typeface="DengXian" charset="-122"/>
                  <a:cs typeface="DengXian" charset="-122"/>
                </a:rPr>
                <a:t>External </a:t>
              </a:r>
              <a:r>
                <a:rPr lang="en-US" altLang="zh-CN" sz="2100" dirty="0">
                  <a:solidFill>
                    <a:schemeClr val="bg1"/>
                  </a:solidFill>
                  <a:latin typeface="DengXian" charset="-122"/>
                  <a:ea typeface="DengXian" charset="-122"/>
                  <a:cs typeface="DengXian" charset="-122"/>
                </a:rPr>
                <a:t>Factors</a:t>
              </a:r>
              <a:endParaRPr lang="en-US" sz="2100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3074" y="-14287"/>
            <a:ext cx="1315636" cy="5157788"/>
            <a:chOff x="-80966" y="-19050"/>
            <a:chExt cx="1443043" cy="6877051"/>
          </a:xfrm>
        </p:grpSpPr>
        <p:sp>
          <p:nvSpPr>
            <p:cNvPr id="50" name="任意多边形 49"/>
            <p:cNvSpPr/>
            <p:nvPr/>
          </p:nvSpPr>
          <p:spPr>
            <a:xfrm rot="16200000" flipV="1">
              <a:off x="-2489564" y="2408598"/>
              <a:ext cx="6260239" cy="1443042"/>
            </a:xfrm>
            <a:custGeom>
              <a:avLst/>
              <a:gdLst>
                <a:gd name="connsiteX0" fmla="*/ 6260239 w 6260239"/>
                <a:gd name="connsiteY0" fmla="*/ 1443042 h 1443042"/>
                <a:gd name="connsiteX1" fmla="*/ 6260239 w 6260239"/>
                <a:gd name="connsiteY1" fmla="*/ 1370077 h 1443042"/>
                <a:gd name="connsiteX2" fmla="*/ 3239468 w 6260239"/>
                <a:gd name="connsiteY2" fmla="*/ 0 h 1443042"/>
                <a:gd name="connsiteX3" fmla="*/ 0 w 6260239"/>
                <a:gd name="connsiteY3" fmla="*/ 1443042 h 144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0239" h="1443042">
                  <a:moveTo>
                    <a:pt x="6260239" y="1443042"/>
                  </a:moveTo>
                  <a:lnTo>
                    <a:pt x="6260239" y="1370077"/>
                  </a:lnTo>
                  <a:lnTo>
                    <a:pt x="3239468" y="0"/>
                  </a:lnTo>
                  <a:lnTo>
                    <a:pt x="0" y="1443042"/>
                  </a:lnTo>
                  <a:close/>
                </a:path>
              </a:pathLst>
            </a:custGeom>
            <a:solidFill>
              <a:srgbClr val="DBB7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latin typeface="+mn-ea"/>
              </a:endParaRPr>
            </a:p>
          </p:txBody>
        </p:sp>
        <p:sp>
          <p:nvSpPr>
            <p:cNvPr id="51" name="任意多边形 50"/>
            <p:cNvSpPr/>
            <p:nvPr/>
          </p:nvSpPr>
          <p:spPr>
            <a:xfrm rot="16200000" flipV="1">
              <a:off x="-2557704" y="2938221"/>
              <a:ext cx="6396518" cy="1443041"/>
            </a:xfrm>
            <a:custGeom>
              <a:avLst/>
              <a:gdLst>
                <a:gd name="connsiteX0" fmla="*/ 6396518 w 6396518"/>
                <a:gd name="connsiteY0" fmla="*/ 1443041 h 1443041"/>
                <a:gd name="connsiteX1" fmla="*/ 3214875 w 6396518"/>
                <a:gd name="connsiteY1" fmla="*/ 0 h 1443041"/>
                <a:gd name="connsiteX2" fmla="*/ 0 w 6396518"/>
                <a:gd name="connsiteY2" fmla="*/ 1432086 h 1443041"/>
                <a:gd name="connsiteX3" fmla="*/ 0 w 6396518"/>
                <a:gd name="connsiteY3" fmla="*/ 1443041 h 1443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96518" h="1443041">
                  <a:moveTo>
                    <a:pt x="6396518" y="1443041"/>
                  </a:moveTo>
                  <a:lnTo>
                    <a:pt x="3214875" y="0"/>
                  </a:lnTo>
                  <a:lnTo>
                    <a:pt x="0" y="1432086"/>
                  </a:lnTo>
                  <a:lnTo>
                    <a:pt x="0" y="1443041"/>
                  </a:ln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latin typeface="+mn-ea"/>
              </a:endParaRPr>
            </a:p>
          </p:txBody>
        </p:sp>
        <p:cxnSp>
          <p:nvCxnSpPr>
            <p:cNvPr id="52" name="直接连接符 51"/>
            <p:cNvCxnSpPr/>
            <p:nvPr/>
          </p:nvCxnSpPr>
          <p:spPr>
            <a:xfrm rot="16200000" flipV="1">
              <a:off x="-529500" y="638885"/>
              <a:ext cx="2419074" cy="1103204"/>
            </a:xfrm>
            <a:prstGeom prst="line">
              <a:avLst/>
            </a:prstGeom>
            <a:ln>
              <a:solidFill>
                <a:srgbClr val="3A3A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-14487" y="1701021"/>
            <a:ext cx="1302669" cy="15696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+mj-lt"/>
                <a:ea typeface="+mn-ea"/>
                <a:cs typeface="DengXian" charset="-122"/>
              </a:rPr>
              <a:t>Demo</a:t>
            </a:r>
            <a:r>
              <a:rPr lang="zh-CN" altLang="en-US" sz="2400" dirty="0" smtClean="0">
                <a:solidFill>
                  <a:schemeClr val="bg1"/>
                </a:solidFill>
                <a:latin typeface="+mj-lt"/>
                <a:ea typeface="+mn-ea"/>
                <a:cs typeface="DengXian" charset="-122"/>
              </a:rPr>
              <a:t>：</a:t>
            </a:r>
            <a:r>
              <a:rPr lang="en-US" altLang="zh-CN" sz="2400" dirty="0" smtClean="0">
                <a:solidFill>
                  <a:schemeClr val="bg1"/>
                </a:solidFill>
                <a:latin typeface="+mj-lt"/>
                <a:ea typeface="+mn-ea"/>
                <a:cs typeface="DengXian" charset="-122"/>
              </a:rPr>
              <a:t>How </a:t>
            </a:r>
            <a:r>
              <a:rPr lang="en-US" altLang="zh-CN" sz="2400" dirty="0">
                <a:solidFill>
                  <a:schemeClr val="bg1"/>
                </a:solidFill>
                <a:latin typeface="+mj-lt"/>
                <a:ea typeface="+mn-ea"/>
                <a:cs typeface="DengXian" charset="-122"/>
              </a:rPr>
              <a:t>a</a:t>
            </a: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lt"/>
                <a:ea typeface="+mn-ea"/>
                <a:cs typeface="DengXian" charset="-122"/>
              </a:rPr>
              <a:t>LM Works</a:t>
            </a:r>
            <a:r>
              <a:rPr lang="zh-CN" altLang="en-US" sz="2400" dirty="0">
                <a:solidFill>
                  <a:schemeClr val="bg1"/>
                </a:solidFill>
                <a:latin typeface="+mj-lt"/>
                <a:ea typeface="+mn-ea"/>
                <a:cs typeface="DengXian" charset="-122"/>
              </a:rPr>
              <a:t>？</a:t>
            </a:r>
          </a:p>
        </p:txBody>
      </p:sp>
      <p:sp>
        <p:nvSpPr>
          <p:cNvPr id="31" name="Rectangle 11"/>
          <p:cNvSpPr/>
          <p:nvPr/>
        </p:nvSpPr>
        <p:spPr>
          <a:xfrm>
            <a:off x="7237957" y="1690844"/>
            <a:ext cx="1468664" cy="2839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588" indent="-128588">
              <a:buFont typeface="Arial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Publicly available information sources and lecture-based material on Industry Analysis Techniques </a:t>
            </a:r>
          </a:p>
          <a:p>
            <a:pPr marL="128588" indent="-128588">
              <a:buFont typeface="Arial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Digital Publishing platform for supporting the creation of </a:t>
            </a:r>
            <a:r>
              <a:rPr lang="en-US" sz="1050" b="1" dirty="0">
                <a:solidFill>
                  <a:schemeClr val="bg1"/>
                </a:solidFill>
              </a:rPr>
              <a:t>IAR</a:t>
            </a:r>
            <a:r>
              <a:rPr lang="en-US" sz="1050" dirty="0">
                <a:solidFill>
                  <a:schemeClr val="bg1"/>
                </a:solidFill>
              </a:rPr>
              <a:t> in different formats, including a wiki-style website.</a:t>
            </a:r>
          </a:p>
          <a:p>
            <a:pPr marL="128588" indent="-128588">
              <a:buFont typeface="Arial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Guest-lecturers and in-person counseling for students’</a:t>
            </a:r>
            <a:r>
              <a:rPr lang="en-US" sz="1050" b="1" dirty="0">
                <a:solidFill>
                  <a:schemeClr val="bg1"/>
                </a:solidFill>
              </a:rPr>
              <a:t> IAR</a:t>
            </a:r>
            <a:r>
              <a:rPr lang="en-US" sz="1050" dirty="0">
                <a:solidFill>
                  <a:schemeClr val="bg1"/>
                </a:solidFill>
              </a:rPr>
              <a:t> creation process</a:t>
            </a:r>
          </a:p>
        </p:txBody>
      </p:sp>
      <p:sp>
        <p:nvSpPr>
          <p:cNvPr id="34" name="TextBox 12"/>
          <p:cNvSpPr txBox="1"/>
          <p:nvPr/>
        </p:nvSpPr>
        <p:spPr>
          <a:xfrm>
            <a:off x="5318530" y="1700500"/>
            <a:ext cx="1603526" cy="219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Expose students to interact with each other.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Lead students to engage in a computational approach</a:t>
            </a:r>
          </a:p>
          <a:p>
            <a:pPr marL="214313" indent="-214313">
              <a:buFont typeface="Arial" charset="0"/>
              <a:buChar char="•"/>
            </a:pPr>
            <a:r>
              <a:rPr lang="en-US" altLang="zh-CN" sz="1050" dirty="0">
                <a:solidFill>
                  <a:schemeClr val="bg1"/>
                </a:solidFill>
              </a:rPr>
              <a:t>Use tools for </a:t>
            </a:r>
            <a:r>
              <a:rPr lang="en-US" sz="1050" dirty="0">
                <a:solidFill>
                  <a:schemeClr val="bg1"/>
                </a:solidFill>
              </a:rPr>
              <a:t>collaborative authoring process 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Use Information Technology Industry as the main theme</a:t>
            </a:r>
          </a:p>
        </p:txBody>
      </p:sp>
      <p:sp>
        <p:nvSpPr>
          <p:cNvPr id="35" name="TextBox 25"/>
          <p:cNvSpPr txBox="1"/>
          <p:nvPr/>
        </p:nvSpPr>
        <p:spPr>
          <a:xfrm>
            <a:off x="3333737" y="1681318"/>
            <a:ext cx="16424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A team-based Industry Analysis Report(</a:t>
            </a:r>
            <a:r>
              <a:rPr lang="en-US" sz="1050" b="1" dirty="0">
                <a:solidFill>
                  <a:schemeClr val="bg1"/>
                </a:solidFill>
              </a:rPr>
              <a:t>IAR</a:t>
            </a:r>
            <a:r>
              <a:rPr lang="en-US" sz="1050" dirty="0">
                <a:solidFill>
                  <a:schemeClr val="bg1"/>
                </a:solidFill>
              </a:rPr>
              <a:t>) according to XLP-based Digital Publishing Process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Learning Process Data on </a:t>
            </a:r>
            <a:r>
              <a:rPr lang="en-US" sz="1050" b="1" dirty="0">
                <a:solidFill>
                  <a:schemeClr val="bg1"/>
                </a:solidFill>
              </a:rPr>
              <a:t>Wiki</a:t>
            </a:r>
            <a:r>
              <a:rPr lang="en-US" sz="1050" dirty="0">
                <a:solidFill>
                  <a:schemeClr val="bg1"/>
                </a:solidFill>
              </a:rPr>
              <a:t> and </a:t>
            </a:r>
            <a:r>
              <a:rPr lang="en-US" sz="1050" b="1" dirty="0" err="1">
                <a:solidFill>
                  <a:schemeClr val="bg1"/>
                </a:solidFill>
              </a:rPr>
              <a:t>Gitlab</a:t>
            </a:r>
            <a:r>
              <a:rPr lang="en-US" sz="1050" dirty="0">
                <a:solidFill>
                  <a:schemeClr val="bg1"/>
                </a:solidFill>
              </a:rPr>
              <a:t> that shows contribution of individuals and teams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Provide reusable components for future </a:t>
            </a:r>
            <a:r>
              <a:rPr lang="en-US" sz="1050" b="1" dirty="0">
                <a:solidFill>
                  <a:schemeClr val="bg1"/>
                </a:solidFill>
              </a:rPr>
              <a:t>IAR</a:t>
            </a:r>
            <a:r>
              <a:rPr lang="en-US" sz="1050" dirty="0">
                <a:solidFill>
                  <a:schemeClr val="bg1"/>
                </a:solidFill>
              </a:rPr>
              <a:t> production use, including refined constitution and data analysis algorithms</a:t>
            </a:r>
          </a:p>
        </p:txBody>
      </p:sp>
      <p:sp>
        <p:nvSpPr>
          <p:cNvPr id="36" name="TextBox 27"/>
          <p:cNvSpPr txBox="1"/>
          <p:nvPr/>
        </p:nvSpPr>
        <p:spPr>
          <a:xfrm>
            <a:off x="1526704" y="1690844"/>
            <a:ext cx="1478162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altLang="zh-CN" sz="1050" dirty="0">
                <a:solidFill>
                  <a:schemeClr val="bg1"/>
                </a:solidFill>
              </a:rPr>
              <a:t>Engage</a:t>
            </a:r>
            <a:r>
              <a:rPr lang="en-US" sz="1050" dirty="0">
                <a:solidFill>
                  <a:schemeClr val="bg1"/>
                </a:solidFill>
              </a:rPr>
              <a:t> in a data-intensive approach to analyzing publicly available information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Operate a collaborative authoring process to create an Industry-Analysis Reports(IAR) in multiple formats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Leave a trust-worthy data trace for future students</a:t>
            </a:r>
          </a:p>
        </p:txBody>
      </p:sp>
      <p:sp>
        <p:nvSpPr>
          <p:cNvPr id="37" name="TextBox 25"/>
          <p:cNvSpPr txBox="1"/>
          <p:nvPr/>
        </p:nvSpPr>
        <p:spPr>
          <a:xfrm>
            <a:off x="2709543" y="709780"/>
            <a:ext cx="632673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zh-TW" sz="975" dirty="0">
                <a:solidFill>
                  <a:schemeClr val="bg1"/>
                </a:solidFill>
                <a:cs typeface="黑体"/>
              </a:rPr>
              <a:t>Guide</a:t>
            </a:r>
            <a:r>
              <a:rPr lang="zh-TW" altLang="en-US" sz="975" dirty="0">
                <a:solidFill>
                  <a:schemeClr val="bg1"/>
                </a:solidFill>
                <a:cs typeface="黑体"/>
              </a:rPr>
              <a:t> </a:t>
            </a:r>
            <a:r>
              <a:rPr lang="en-US" altLang="zh-CN" sz="975" dirty="0">
                <a:solidFill>
                  <a:schemeClr val="bg1"/>
                </a:solidFill>
                <a:cs typeface="黑体"/>
              </a:rPr>
              <a:t>students to collect and filter information so that we can use trust-worthy info to produce meaningful what-if scenarios/simulations in this fast paced world </a:t>
            </a:r>
          </a:p>
        </p:txBody>
      </p:sp>
      <p:sp>
        <p:nvSpPr>
          <p:cNvPr id="38" name="TextBox 25"/>
          <p:cNvSpPr txBox="1"/>
          <p:nvPr/>
        </p:nvSpPr>
        <p:spPr>
          <a:xfrm>
            <a:off x="2658854" y="159751"/>
            <a:ext cx="6377421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zh-CN" sz="975" dirty="0">
                <a:solidFill>
                  <a:schemeClr val="bg1"/>
                </a:solidFill>
                <a:latin typeface="+mn-lt"/>
                <a:ea typeface="SimHei" charset="-122"/>
                <a:cs typeface="SimHei" charset="-122"/>
              </a:rPr>
              <a:t>In the upcoming world of Super-human AI, a massive wave of opportunities are lying on the frontiers of industries.</a:t>
            </a:r>
          </a:p>
        </p:txBody>
      </p:sp>
      <p:sp>
        <p:nvSpPr>
          <p:cNvPr id="39" name="TextBox 25"/>
          <p:cNvSpPr txBox="1"/>
          <p:nvPr/>
        </p:nvSpPr>
        <p:spPr>
          <a:xfrm>
            <a:off x="3363209" y="4555279"/>
            <a:ext cx="5514168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975" dirty="0">
                <a:solidFill>
                  <a:schemeClr val="bg1"/>
                </a:solidFill>
                <a:latin typeface="Apple Braille" charset="0"/>
                <a:ea typeface="Apple Braille" charset="0"/>
                <a:cs typeface="Apple Braille" charset="0"/>
              </a:rPr>
              <a:t>Latest news and social trends that might affect the focus of discussion</a:t>
            </a:r>
          </a:p>
          <a:p>
            <a:pPr marL="214313" indent="-214313">
              <a:buFont typeface="Arial" charset="0"/>
              <a:buChar char="•"/>
            </a:pPr>
            <a:r>
              <a:rPr lang="en-US" sz="975" dirty="0">
                <a:solidFill>
                  <a:schemeClr val="bg1"/>
                </a:solidFill>
                <a:latin typeface="Apple Braille" charset="0"/>
                <a:ea typeface="Apple Braille" charset="0"/>
                <a:cs typeface="Apple Braille" charset="0"/>
              </a:rPr>
              <a:t>Students’ personal interests and capabilities</a:t>
            </a:r>
          </a:p>
        </p:txBody>
      </p:sp>
    </p:spTree>
    <p:extLst>
      <p:ext uri="{BB962C8B-B14F-4D97-AF65-F5344CB8AC3E}">
        <p14:creationId xmlns:p14="http://schemas.microsoft.com/office/powerpoint/2010/main" val="15270040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5930" y="-1631"/>
            <a:ext cx="8515350" cy="993775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DBB76C"/>
                </a:solidFill>
              </a:rPr>
              <a:t>了解产业前沿是</a:t>
            </a:r>
            <a:r>
              <a:rPr lang="zh-CN" altLang="en-US" sz="2400" smtClean="0">
                <a:solidFill>
                  <a:srgbClr val="DBB76C"/>
                </a:solidFill>
              </a:rPr>
              <a:t>一个听／讲</a:t>
            </a:r>
            <a:r>
              <a:rPr lang="en-US" altLang="zh-CN" sz="2400" dirty="0" smtClean="0">
                <a:solidFill>
                  <a:srgbClr val="DBB76C"/>
                </a:solidFill>
              </a:rPr>
              <a:t> </a:t>
            </a:r>
            <a:r>
              <a:rPr lang="zh-CN" altLang="en-US" sz="2400" dirty="0" smtClean="0">
                <a:solidFill>
                  <a:srgbClr val="DBB76C"/>
                </a:solidFill>
              </a:rPr>
              <a:t>故事的过程</a:t>
            </a:r>
            <a:endParaRPr lang="en-US" sz="2400" dirty="0">
              <a:solidFill>
                <a:srgbClr val="DBB76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337311"/>
            <a:ext cx="8229600" cy="3144669"/>
          </a:xfrm>
        </p:spPr>
        <p:txBody>
          <a:bodyPr>
            <a:norm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反复听与讲案例之后，就会形成思维习惯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sz="2000" dirty="0" smtClean="0">
                <a:solidFill>
                  <a:schemeClr val="bg1"/>
                </a:solidFill>
              </a:rPr>
              <a:t>重视表达的风格（</a:t>
            </a:r>
            <a:r>
              <a:rPr lang="en-US" altLang="zh-CN" sz="2000" dirty="0" smtClean="0">
                <a:solidFill>
                  <a:schemeClr val="bg1"/>
                </a:solidFill>
              </a:rPr>
              <a:t>Style)</a:t>
            </a:r>
            <a:endParaRPr lang="en-US" sz="2000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sz="2000" dirty="0" smtClean="0">
                <a:solidFill>
                  <a:schemeClr val="bg1"/>
                </a:solidFill>
              </a:rPr>
              <a:t>组织案例审稿会议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sz="2000" dirty="0" smtClean="0">
                <a:solidFill>
                  <a:schemeClr val="bg1"/>
                </a:solidFill>
              </a:rPr>
              <a:t>使用逻辑模型</a:t>
            </a:r>
            <a:endParaRPr lang="en-US" sz="2000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sz="2000" dirty="0" smtClean="0">
                <a:solidFill>
                  <a:schemeClr val="bg1"/>
                </a:solidFill>
              </a:rPr>
              <a:t>利用过程管理工具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sz="2000" dirty="0" smtClean="0">
                <a:solidFill>
                  <a:schemeClr val="bg1"/>
                </a:solidFill>
              </a:rPr>
              <a:t>保持稳定进度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 descr="IMG_174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8139" y="1337311"/>
            <a:ext cx="2452941" cy="245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34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3603" y="0"/>
            <a:ext cx="7886700" cy="993775"/>
          </a:xfrm>
        </p:spPr>
        <p:txBody>
          <a:bodyPr/>
          <a:lstStyle/>
          <a:p>
            <a:r>
              <a:rPr lang="zh-TW" altLang="en-US" sz="2400" dirty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产业前沿是一门组合学</a:t>
            </a:r>
            <a:endParaRPr lang="en-US" sz="2400" dirty="0">
              <a:solidFill>
                <a:srgbClr val="DBB76C"/>
              </a:solidFill>
              <a:latin typeface="Hei" charset="-122"/>
              <a:ea typeface="Hei" charset="-122"/>
              <a:cs typeface="Hei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810" y="1315699"/>
            <a:ext cx="7886700" cy="3262312"/>
          </a:xfrm>
        </p:spPr>
        <p:txBody>
          <a:bodyPr>
            <a:norm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  <a:t>科技 （</a:t>
            </a:r>
            <a:r>
              <a:rPr lang="en-US" altLang="zh-TW" sz="2000" dirty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  <a:t>Technology</a:t>
            </a:r>
            <a:r>
              <a:rPr lang="zh-TW" altLang="en-US" sz="2000" dirty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  <a:t>）</a:t>
            </a:r>
          </a:p>
          <a:p>
            <a:pPr lvl="1"/>
            <a:r>
              <a:rPr lang="zh-TW" altLang="en-US" sz="2000" dirty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  <a:t>制造</a:t>
            </a:r>
            <a:r>
              <a:rPr lang="en-US" altLang="zh-TW" sz="2000" dirty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  <a:t>/</a:t>
            </a:r>
            <a:r>
              <a:rPr lang="zh-TW" altLang="en-US" sz="2000" dirty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  <a:t>运输</a:t>
            </a:r>
            <a:r>
              <a:rPr lang="en-US" altLang="zh-TW" sz="2000" dirty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  <a:t>/</a:t>
            </a:r>
            <a:r>
              <a:rPr lang="zh-TW" altLang="en-US" sz="2000" dirty="0" smtClean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  <a:t>交易技术</a:t>
            </a:r>
            <a:endParaRPr lang="zh-TW" altLang="en-US" sz="2000" dirty="0">
              <a:solidFill>
                <a:schemeClr val="bg1"/>
              </a:solidFill>
              <a:latin typeface="Hei" charset="-122"/>
              <a:ea typeface="Hei" charset="-122"/>
              <a:cs typeface="Hei" charset="-122"/>
            </a:endParaRPr>
          </a:p>
          <a:p>
            <a:r>
              <a:rPr lang="zh-TW" altLang="en-US" sz="2000" dirty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  <a:t>人才 （</a:t>
            </a:r>
            <a:r>
              <a:rPr lang="en-US" altLang="zh-TW" sz="2000" dirty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  <a:t>Talent</a:t>
            </a:r>
            <a:r>
              <a:rPr lang="zh-TW" altLang="en-US" sz="2000" dirty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  <a:t>）</a:t>
            </a:r>
          </a:p>
          <a:p>
            <a:pPr lvl="1"/>
            <a:r>
              <a:rPr lang="zh-TW" altLang="en-US" sz="2000" dirty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  <a:t>人才吸引和调度自组织人力的能力</a:t>
            </a:r>
          </a:p>
          <a:p>
            <a:pPr lvl="1"/>
            <a:r>
              <a:rPr lang="zh-TW" altLang="en-US" sz="2000" dirty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  <a:t>全时</a:t>
            </a:r>
            <a:r>
              <a:rPr lang="en-US" altLang="zh-TW" sz="2000" dirty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  <a:t>/</a:t>
            </a:r>
            <a:r>
              <a:rPr lang="zh-TW" altLang="en-US" sz="2000" dirty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  <a:t>兼职</a:t>
            </a:r>
            <a:r>
              <a:rPr lang="en-US" altLang="zh-TW" sz="2000" dirty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  <a:t>/</a:t>
            </a:r>
            <a:r>
              <a:rPr lang="zh-TW" altLang="en-US" sz="2000" dirty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  <a:t>远程工作</a:t>
            </a:r>
          </a:p>
          <a:p>
            <a:r>
              <a:rPr lang="zh-TW" altLang="en-US" sz="2000" dirty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  <a:t>包容性 （</a:t>
            </a:r>
            <a:r>
              <a:rPr lang="en-US" altLang="zh-TW" sz="2000" dirty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  <a:t>Tolerance)</a:t>
            </a:r>
          </a:p>
          <a:p>
            <a:pPr lvl="1"/>
            <a:r>
              <a:rPr lang="zh-TW" altLang="en-US" sz="2000" dirty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  <a:t>如何跟整个互联网范围的人打交道？</a:t>
            </a:r>
          </a:p>
          <a:p>
            <a:pPr lvl="1"/>
            <a:r>
              <a:rPr lang="zh-TW" altLang="en-US" sz="2000" dirty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  <a:t>智能合约、网络化的信用纪录。。</a:t>
            </a:r>
            <a:r>
              <a:rPr lang="zh-TW" altLang="en-US" sz="2000" dirty="0" smtClean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  <a:t>。</a:t>
            </a:r>
            <a:endParaRPr lang="zh-TW" altLang="en-US" sz="2000" dirty="0">
              <a:solidFill>
                <a:schemeClr val="bg1"/>
              </a:solidFill>
              <a:latin typeface="Hei" charset="-122"/>
              <a:ea typeface="Hei" charset="-122"/>
              <a:cs typeface="Hei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435" y="1322042"/>
            <a:ext cx="1678166" cy="25172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58809" y="4788188"/>
            <a:ext cx="6101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DBB76C"/>
                </a:solidFill>
              </a:rPr>
              <a:t>http://</a:t>
            </a:r>
            <a:r>
              <a:rPr lang="en-US" sz="1200" dirty="0" err="1">
                <a:solidFill>
                  <a:srgbClr val="DBB76C"/>
                </a:solidFill>
              </a:rPr>
              <a:t>www.creativeclass.com</a:t>
            </a:r>
            <a:r>
              <a:rPr lang="en-US" sz="1200" dirty="0">
                <a:solidFill>
                  <a:srgbClr val="DBB76C"/>
                </a:solidFill>
              </a:rPr>
              <a:t>/</a:t>
            </a:r>
            <a:r>
              <a:rPr lang="en-US" sz="1200" dirty="0" err="1">
                <a:solidFill>
                  <a:srgbClr val="DBB76C"/>
                </a:solidFill>
              </a:rPr>
              <a:t>richard_florida</a:t>
            </a:r>
            <a:r>
              <a:rPr lang="en-US" sz="1200" dirty="0">
                <a:solidFill>
                  <a:srgbClr val="DBB76C"/>
                </a:solidFill>
              </a:rPr>
              <a:t>/books/</a:t>
            </a:r>
            <a:r>
              <a:rPr lang="en-US" sz="1200" dirty="0" err="1">
                <a:solidFill>
                  <a:srgbClr val="DBB76C"/>
                </a:solidFill>
              </a:rPr>
              <a:t>the_rise_of_the_creative_class_revisited</a:t>
            </a:r>
            <a:endParaRPr lang="en-US" sz="1200" dirty="0">
              <a:solidFill>
                <a:srgbClr val="DBB76C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318" y="1319537"/>
            <a:ext cx="1278408" cy="122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807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2845" y="18288"/>
            <a:ext cx="7886700" cy="993775"/>
          </a:xfrm>
        </p:spPr>
        <p:txBody>
          <a:bodyPr/>
          <a:lstStyle/>
          <a:p>
            <a:r>
              <a:rPr lang="zh-TW" altLang="en-US" sz="2400" dirty="0" smtClean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产业</a:t>
            </a:r>
            <a:r>
              <a:rPr lang="zh-CN" altLang="en-US" sz="2400" dirty="0" smtClean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分析需要数据的支撑</a:t>
            </a:r>
            <a:endParaRPr lang="en-US" sz="2400" dirty="0">
              <a:solidFill>
                <a:srgbClr val="DBB76C"/>
              </a:solidFill>
              <a:latin typeface="Hei" charset="-122"/>
              <a:ea typeface="Hei" charset="-122"/>
              <a:cs typeface="Hei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58" y="1138267"/>
            <a:ext cx="3705225" cy="358814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1365" y="4795837"/>
            <a:ext cx="31245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DBB76C"/>
                </a:solidFill>
              </a:rPr>
              <a:t>p.42 of The Rise of the Creative Class, Revisited</a:t>
            </a:r>
            <a:endParaRPr lang="en-US" sz="1200" dirty="0">
              <a:solidFill>
                <a:srgbClr val="DBB76C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164" y="1138267"/>
            <a:ext cx="4485182" cy="358814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63951" y="4795837"/>
            <a:ext cx="2587568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75" dirty="0">
                <a:solidFill>
                  <a:srgbClr val="DBB76C"/>
                </a:solidFill>
              </a:rPr>
              <a:t>p.45 of The Rise of the Creative Class, Revisited</a:t>
            </a:r>
            <a:endParaRPr lang="en-US" sz="975" dirty="0">
              <a:solidFill>
                <a:srgbClr val="DBB7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1077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" descr="LogoXLP_en-9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7844" y="4819507"/>
            <a:ext cx="686156" cy="287708"/>
          </a:xfrm>
          <a:prstGeom prst="rect">
            <a:avLst/>
          </a:prstGeom>
          <a:noFill/>
          <a:ln>
            <a:solidFill>
              <a:srgbClr val="DBB76C"/>
            </a:solidFill>
          </a:ln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1985200" y="210872"/>
            <a:ext cx="8795348" cy="478281"/>
          </a:xfrm>
          <a:prstGeom prst="rect">
            <a:avLst/>
          </a:prstGeom>
        </p:spPr>
        <p:txBody>
          <a:bodyPr vert="horz" lIns="68528" tIns="34265" rIns="68528" bIns="34265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65" indent="0">
              <a:buClr>
                <a:srgbClr val="F79646">
                  <a:lumMod val="75000"/>
                </a:srgbClr>
              </a:buClr>
              <a:buNone/>
            </a:pPr>
            <a:r>
              <a:rPr lang="zh-CN" altLang="en-US" sz="2400" dirty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社会动态现象的仿真工具 （</a:t>
            </a:r>
            <a:r>
              <a:rPr lang="en-US" altLang="zh-CN" sz="2400" dirty="0" err="1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NetLogo</a:t>
            </a:r>
            <a:r>
              <a:rPr lang="en-US" altLang="zh-CN" sz="2400" dirty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)</a:t>
            </a:r>
            <a:endParaRPr lang="en-US" sz="2400" dirty="0">
              <a:solidFill>
                <a:srgbClr val="DBB76C"/>
              </a:solidFill>
              <a:latin typeface="Hei" charset="-122"/>
              <a:ea typeface="Hei" charset="-122"/>
              <a:cs typeface="Hei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585" y="871915"/>
            <a:ext cx="5009959" cy="37823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1215" y="871915"/>
            <a:ext cx="2563289" cy="376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47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/>
        </p:nvSpPr>
        <p:spPr>
          <a:xfrm>
            <a:off x="0" y="2772161"/>
            <a:ext cx="9144000" cy="237134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59" name="椭圆 1"/>
          <p:cNvSpPr/>
          <p:nvPr/>
        </p:nvSpPr>
        <p:spPr>
          <a:xfrm flipH="1">
            <a:off x="7183220" y="2087394"/>
            <a:ext cx="1830958" cy="1373219"/>
          </a:xfrm>
          <a:prstGeom prst="ellipse">
            <a:avLst/>
          </a:prstGeom>
          <a:solidFill>
            <a:srgbClr val="1A1D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28" tIns="34265" rIns="68528" bIns="34265" rtlCol="0" anchor="ctr"/>
          <a:lstStyle/>
          <a:p>
            <a:pPr algn="ctr"/>
            <a:endParaRPr lang="zh-CN" altLang="en-US" sz="975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9105" y="1470135"/>
            <a:ext cx="771257" cy="578443"/>
          </a:xfrm>
          <a:prstGeom prst="rect">
            <a:avLst/>
          </a:prstGeom>
        </p:spPr>
      </p:pic>
      <p:sp>
        <p:nvSpPr>
          <p:cNvPr id="3" name="椭圆 64"/>
          <p:cNvSpPr/>
          <p:nvPr/>
        </p:nvSpPr>
        <p:spPr>
          <a:xfrm flipH="1">
            <a:off x="171072" y="2085550"/>
            <a:ext cx="1830958" cy="1373219"/>
          </a:xfrm>
          <a:prstGeom prst="ellipse">
            <a:avLst/>
          </a:prstGeom>
          <a:solidFill>
            <a:srgbClr val="1A1D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28" tIns="34265" rIns="68528" bIns="34265" rtlCol="0" anchor="ctr"/>
          <a:lstStyle/>
          <a:p>
            <a:pPr algn="ctr"/>
            <a:endParaRPr lang="zh-CN" altLang="en-US" sz="975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4" name="椭圆 63"/>
          <p:cNvSpPr/>
          <p:nvPr/>
        </p:nvSpPr>
        <p:spPr>
          <a:xfrm flipH="1">
            <a:off x="1888641" y="2085550"/>
            <a:ext cx="1830958" cy="1373219"/>
          </a:xfrm>
          <a:prstGeom prst="ellipse">
            <a:avLst/>
          </a:prstGeom>
          <a:solidFill>
            <a:srgbClr val="1A1D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28" tIns="34265" rIns="68528" bIns="34265" rtlCol="0" anchor="ctr"/>
          <a:lstStyle/>
          <a:p>
            <a:pPr algn="ctr"/>
            <a:endParaRPr lang="zh-CN" altLang="en-US" sz="975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6" name="椭圆 1"/>
          <p:cNvSpPr/>
          <p:nvPr/>
        </p:nvSpPr>
        <p:spPr>
          <a:xfrm flipH="1">
            <a:off x="5442596" y="2085550"/>
            <a:ext cx="1830958" cy="1373219"/>
          </a:xfrm>
          <a:prstGeom prst="ellipse">
            <a:avLst/>
          </a:prstGeom>
          <a:solidFill>
            <a:srgbClr val="1A1D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28" tIns="34265" rIns="68528" bIns="34265" rtlCol="0" anchor="ctr"/>
          <a:lstStyle/>
          <a:p>
            <a:pPr algn="ctr"/>
            <a:endParaRPr lang="zh-CN" altLang="en-US" sz="975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902328" y="2090313"/>
            <a:ext cx="1818258" cy="1363694"/>
            <a:chOff x="1820292" y="2428401"/>
            <a:chExt cx="1818258" cy="1818258"/>
          </a:xfrm>
          <a:noFill/>
        </p:grpSpPr>
        <p:sp>
          <p:nvSpPr>
            <p:cNvPr id="8" name="Oval 7"/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75" dirty="0">
                  <a:solidFill>
                    <a:prstClr val="white"/>
                  </a:solidFill>
                  <a:latin typeface="黑体" pitchFamily="49" charset="-122"/>
                  <a:ea typeface="黑体" pitchFamily="49" charset="-122"/>
                  <a:cs typeface="Adobe 繁黑體 Std B"/>
                </a:rPr>
                <a:t>资源规划</a:t>
              </a:r>
              <a:endParaRPr lang="en-US" altLang="zh-CN" sz="975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  <a:cs typeface="Adobe 繁黑體 Std B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prstClr val="white"/>
                </a:solidFill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75146" y="2090313"/>
            <a:ext cx="1818258" cy="1363694"/>
            <a:chOff x="1820292" y="2566185"/>
            <a:chExt cx="1818258" cy="1818258"/>
          </a:xfrm>
          <a:noFill/>
        </p:grpSpPr>
        <p:sp>
          <p:nvSpPr>
            <p:cNvPr id="11" name="Oval 10"/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prstClr val="white"/>
                  </a:solidFill>
                  <a:latin typeface="黑体" pitchFamily="49" charset="-122"/>
                  <a:ea typeface="黑体" pitchFamily="49" charset="-122"/>
                  <a:cs typeface="Adobe 繁黑體 Std B"/>
                </a:rPr>
                <a:t>招募创意</a:t>
              </a:r>
              <a:endParaRPr lang="en-US" altLang="zh-CN" sz="1200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  <a:cs typeface="Adobe 繁黑體 Std B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prstClr val="white"/>
                </a:solidFill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</p:grpSp>
      <p:grpSp>
        <p:nvGrpSpPr>
          <p:cNvPr id="13" name="Group 15"/>
          <p:cNvGrpSpPr/>
          <p:nvPr/>
        </p:nvGrpSpPr>
        <p:grpSpPr>
          <a:xfrm>
            <a:off x="5457572" y="2096782"/>
            <a:ext cx="1818258" cy="1363694"/>
            <a:chOff x="1820292" y="2428401"/>
            <a:chExt cx="1818258" cy="1818258"/>
          </a:xfrm>
          <a:noFill/>
        </p:grpSpPr>
        <p:sp>
          <p:nvSpPr>
            <p:cNvPr id="17" name="Oval 16"/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>
                  <a:solidFill>
                    <a:prstClr val="white"/>
                  </a:solidFill>
                  <a:latin typeface="黑体" pitchFamily="49" charset="-122"/>
                  <a:ea typeface="黑体" pitchFamily="49" charset="-122"/>
                  <a:cs typeface="Adobe 繁黑體 Std B"/>
                </a:rPr>
                <a:t>内容与产品</a:t>
              </a:r>
              <a:endParaRPr lang="en-US" altLang="zh-CN" sz="1050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  <a:cs typeface="Adobe 繁黑體 Std B"/>
              </a:endParaRPr>
            </a:p>
            <a:p>
              <a:pPr algn="ctr"/>
              <a:r>
                <a:rPr lang="zh-CN" altLang="en-US" sz="1050" dirty="0">
                  <a:solidFill>
                    <a:prstClr val="white"/>
                  </a:solidFill>
                  <a:latin typeface="黑体" pitchFamily="49" charset="-122"/>
                  <a:ea typeface="黑体" pitchFamily="49" charset="-122"/>
                  <a:cs typeface="Adobe 繁黑體 Std B"/>
                </a:rPr>
                <a:t>开发</a:t>
              </a:r>
              <a:endParaRPr lang="en-US" altLang="zh-CN" sz="1050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  <a:cs typeface="Adobe 繁黑體 Std B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prstClr val="white"/>
                </a:solidFill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</p:grpSp>
      <p:grpSp>
        <p:nvGrpSpPr>
          <p:cNvPr id="16" name="Group 19"/>
          <p:cNvGrpSpPr/>
          <p:nvPr/>
        </p:nvGrpSpPr>
        <p:grpSpPr>
          <a:xfrm>
            <a:off x="7273554" y="3682898"/>
            <a:ext cx="1627223" cy="876966"/>
            <a:chOff x="405684" y="1039927"/>
            <a:chExt cx="1645018" cy="957648"/>
          </a:xfrm>
          <a:solidFill>
            <a:srgbClr val="00B050"/>
          </a:solidFill>
        </p:grpSpPr>
        <p:sp>
          <p:nvSpPr>
            <p:cNvPr id="21" name="Round Diagonal Corner Rectangle 20"/>
            <p:cNvSpPr/>
            <p:nvPr/>
          </p:nvSpPr>
          <p:spPr>
            <a:xfrm>
              <a:off x="405685" y="1039927"/>
              <a:ext cx="1645017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b="1" dirty="0">
                  <a:solidFill>
                    <a:prstClr val="white"/>
                  </a:solidFill>
                  <a:latin typeface="+mn-ea"/>
                  <a:cs typeface="Adobe 繁黑體 Std B"/>
                </a:rPr>
                <a:t>产品</a:t>
              </a:r>
              <a:r>
                <a:rPr lang="en-US" altLang="zh-CN" sz="900" b="1" dirty="0">
                  <a:solidFill>
                    <a:prstClr val="white"/>
                  </a:solidFill>
                  <a:latin typeface="+mn-ea"/>
                  <a:cs typeface="Adobe 繁黑體 Std B"/>
                </a:rPr>
                <a:t>demo</a:t>
              </a:r>
            </a:p>
          </p:txBody>
        </p:sp>
        <p:sp>
          <p:nvSpPr>
            <p:cNvPr id="22" name="Round Diagonal Corner Rectangle 21"/>
            <p:cNvSpPr/>
            <p:nvPr/>
          </p:nvSpPr>
          <p:spPr>
            <a:xfrm>
              <a:off x="405684" y="1363851"/>
              <a:ext cx="1645017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b="1" dirty="0">
                  <a:solidFill>
                    <a:prstClr val="white"/>
                  </a:solidFill>
                  <a:latin typeface="+mn-ea"/>
                  <a:cs typeface="Adobe 繁黑體 Std B"/>
                </a:rPr>
                <a:t>网页平台</a:t>
              </a:r>
              <a:endParaRPr lang="en-US" altLang="zh-CN" sz="900" b="1" dirty="0">
                <a:solidFill>
                  <a:prstClr val="white"/>
                </a:solidFill>
                <a:latin typeface="+mn-ea"/>
                <a:cs typeface="Adobe 繁黑體 Std B"/>
              </a:endParaRPr>
            </a:p>
          </p:txBody>
        </p:sp>
        <p:sp>
          <p:nvSpPr>
            <p:cNvPr id="23" name="Round Diagonal Corner Rectangle 22"/>
            <p:cNvSpPr/>
            <p:nvPr/>
          </p:nvSpPr>
          <p:spPr>
            <a:xfrm>
              <a:off x="405684" y="1687779"/>
              <a:ext cx="1645017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b="1" dirty="0">
                  <a:solidFill>
                    <a:prstClr val="white"/>
                  </a:solidFill>
                  <a:latin typeface="+mn-ea"/>
                  <a:cs typeface="Adobe 繁黑體 Std B"/>
                </a:rPr>
                <a:t>媒体发布</a:t>
              </a:r>
              <a:endParaRPr lang="en-US" altLang="zh-CN" sz="900" b="1" dirty="0">
                <a:solidFill>
                  <a:prstClr val="white"/>
                </a:solidFill>
                <a:latin typeface="+mn-ea"/>
                <a:cs typeface="Adobe 繁黑體 Std B"/>
              </a:endParaRPr>
            </a:p>
          </p:txBody>
        </p:sp>
      </p:grpSp>
      <p:grpSp>
        <p:nvGrpSpPr>
          <p:cNvPr id="19" name="Group 23"/>
          <p:cNvGrpSpPr/>
          <p:nvPr/>
        </p:nvGrpSpPr>
        <p:grpSpPr>
          <a:xfrm>
            <a:off x="5474824" y="3685024"/>
            <a:ext cx="1682738" cy="1115820"/>
            <a:chOff x="405684" y="1039927"/>
            <a:chExt cx="1645018" cy="1218475"/>
          </a:xfrm>
          <a:noFill/>
        </p:grpSpPr>
        <p:sp>
          <p:nvSpPr>
            <p:cNvPr id="25" name="Round Diagonal Corner Rectangle 24"/>
            <p:cNvSpPr/>
            <p:nvPr/>
          </p:nvSpPr>
          <p:spPr>
            <a:xfrm>
              <a:off x="405685" y="1039927"/>
              <a:ext cx="1645017" cy="842290"/>
            </a:xfrm>
            <a:prstGeom prst="round2DiagRect">
              <a:avLst>
                <a:gd name="adj1" fmla="val 19783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bg1"/>
                  </a:solidFill>
                  <a:latin typeface="+mn-ea"/>
                  <a:cs typeface="Adobe 繁黑體 Std B"/>
                </a:rPr>
                <a:t>建模工具</a:t>
              </a:r>
              <a:endParaRPr lang="en-US" altLang="zh-CN" sz="900" dirty="0">
                <a:solidFill>
                  <a:schemeClr val="bg1"/>
                </a:solidFill>
                <a:latin typeface="+mn-ea"/>
                <a:cs typeface="Adobe 繁黑體 Std B"/>
              </a:endParaRPr>
            </a:p>
            <a:p>
              <a:pPr algn="ctr"/>
              <a:r>
                <a:rPr lang="en-US" altLang="zh-CN" sz="900" dirty="0">
                  <a:solidFill>
                    <a:schemeClr val="bg1"/>
                  </a:solidFill>
                  <a:latin typeface="+mn-ea"/>
                  <a:cs typeface="Adobe 繁黑體 Std B"/>
                </a:rPr>
                <a:t>(</a:t>
              </a:r>
              <a:r>
                <a:rPr lang="zh-CN" altLang="en-US" sz="900" dirty="0">
                  <a:solidFill>
                    <a:schemeClr val="bg1"/>
                  </a:solidFill>
                  <a:latin typeface="+mn-ea"/>
                  <a:cs typeface="Adobe 繁黑體 Std B"/>
                </a:rPr>
                <a:t>编程语言</a:t>
              </a:r>
              <a:r>
                <a:rPr lang="en-US" altLang="zh-CN" sz="900" dirty="0">
                  <a:solidFill>
                    <a:schemeClr val="bg1"/>
                  </a:solidFill>
                  <a:latin typeface="+mn-ea"/>
                  <a:cs typeface="Adobe 繁黑體 Std B"/>
                </a:rPr>
                <a:t>,AutoCAD, </a:t>
              </a:r>
              <a:r>
                <a:rPr lang="en-US" altLang="zh-CN" sz="900" dirty="0" err="1">
                  <a:solidFill>
                    <a:schemeClr val="bg1"/>
                  </a:solidFill>
                  <a:latin typeface="+mn-ea"/>
                  <a:cs typeface="Adobe 繁黑體 Std B"/>
                </a:rPr>
                <a:t>PhotoShop,InDesign</a:t>
              </a:r>
              <a:r>
                <a:rPr lang="en-US" altLang="zh-CN" sz="900" dirty="0">
                  <a:solidFill>
                    <a:schemeClr val="bg1"/>
                  </a:solidFill>
                  <a:latin typeface="+mn-ea"/>
                  <a:cs typeface="Adobe 繁黑體 Std B"/>
                </a:rPr>
                <a:t>)</a:t>
              </a:r>
            </a:p>
          </p:txBody>
        </p:sp>
        <p:sp>
          <p:nvSpPr>
            <p:cNvPr id="26" name="Round Diagonal Corner Rectangle 25"/>
            <p:cNvSpPr/>
            <p:nvPr/>
          </p:nvSpPr>
          <p:spPr>
            <a:xfrm>
              <a:off x="405684" y="1899158"/>
              <a:ext cx="1645017" cy="359244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bg1"/>
                  </a:solidFill>
                  <a:latin typeface="+mn-ea"/>
                  <a:cs typeface="Adobe 繁黑體 Std B"/>
                </a:rPr>
                <a:t>原型建造工具</a:t>
              </a:r>
              <a:endParaRPr lang="en-US" altLang="zh-CN" sz="900" dirty="0">
                <a:solidFill>
                  <a:schemeClr val="bg1"/>
                </a:solidFill>
                <a:latin typeface="+mn-ea"/>
                <a:cs typeface="Adobe 繁黑體 Std B"/>
              </a:endParaRPr>
            </a:p>
            <a:p>
              <a:pPr algn="ctr"/>
              <a:r>
                <a:rPr lang="en-US" altLang="zh-CN" sz="900" dirty="0">
                  <a:solidFill>
                    <a:schemeClr val="bg1"/>
                  </a:solidFill>
                  <a:latin typeface="+mn-ea"/>
                  <a:cs typeface="Adobe 繁黑體 Std B"/>
                </a:rPr>
                <a:t>(Lego, </a:t>
              </a:r>
              <a:r>
                <a:rPr lang="en-US" altLang="zh-CN" sz="900" dirty="0" err="1">
                  <a:solidFill>
                    <a:schemeClr val="bg1"/>
                  </a:solidFill>
                  <a:latin typeface="+mn-ea"/>
                  <a:cs typeface="Adobe 繁黑體 Std B"/>
                </a:rPr>
                <a:t>Makeblock</a:t>
              </a:r>
              <a:r>
                <a:rPr lang="en-US" altLang="zh-CN" sz="900" dirty="0">
                  <a:solidFill>
                    <a:schemeClr val="bg1"/>
                  </a:solidFill>
                  <a:latin typeface="+mn-ea"/>
                  <a:cs typeface="Adobe 繁黑體 Std B"/>
                </a:rPr>
                <a:t>)</a:t>
              </a:r>
            </a:p>
          </p:txBody>
        </p:sp>
      </p:grpSp>
      <p:grpSp>
        <p:nvGrpSpPr>
          <p:cNvPr id="20" name="Group 26"/>
          <p:cNvGrpSpPr/>
          <p:nvPr/>
        </p:nvGrpSpPr>
        <p:grpSpPr>
          <a:xfrm>
            <a:off x="3727691" y="3691615"/>
            <a:ext cx="1645018" cy="1109795"/>
            <a:chOff x="405684" y="1047188"/>
            <a:chExt cx="1645018" cy="1245669"/>
          </a:xfrm>
          <a:noFill/>
        </p:grpSpPr>
        <p:sp>
          <p:nvSpPr>
            <p:cNvPr id="28" name="Round Diagonal Corner Rectangle 27"/>
            <p:cNvSpPr/>
            <p:nvPr/>
          </p:nvSpPr>
          <p:spPr>
            <a:xfrm>
              <a:off x="405685" y="1047188"/>
              <a:ext cx="1645017" cy="663848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bg1"/>
                  </a:solidFill>
                  <a:latin typeface="+mn-ea"/>
                  <a:cs typeface="Adobe 繁黑體 Std B"/>
                </a:rPr>
                <a:t>内容分发协议</a:t>
              </a:r>
              <a:r>
                <a:rPr lang="en-US" altLang="zh-CN" sz="900" dirty="0">
                  <a:solidFill>
                    <a:schemeClr val="bg1"/>
                  </a:solidFill>
                  <a:latin typeface="+mn-ea"/>
                  <a:cs typeface="Adobe 繁黑體 Std B"/>
                </a:rPr>
                <a:t> (</a:t>
              </a:r>
              <a:r>
                <a:rPr lang="en-US" altLang="zh-CN" sz="900" dirty="0" err="1">
                  <a:solidFill>
                    <a:schemeClr val="bg1"/>
                  </a:solidFill>
                  <a:latin typeface="+mn-ea"/>
                  <a:cs typeface="Adobe 繁黑體 Std B"/>
                </a:rPr>
                <a:t>Git</a:t>
              </a:r>
              <a:r>
                <a:rPr lang="en-US" altLang="zh-CN" sz="900" dirty="0">
                  <a:solidFill>
                    <a:schemeClr val="bg1"/>
                  </a:solidFill>
                  <a:latin typeface="+mn-ea"/>
                  <a:cs typeface="Adobe 繁黑體 Std B"/>
                </a:rPr>
                <a:t>)</a:t>
              </a:r>
              <a:endParaRPr lang="en-US" altLang="zh-CN" sz="825" dirty="0">
                <a:solidFill>
                  <a:schemeClr val="bg1"/>
                </a:solidFill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  <p:sp>
          <p:nvSpPr>
            <p:cNvPr id="29" name="Round Diagonal Corner Rectangle 28"/>
            <p:cNvSpPr/>
            <p:nvPr/>
          </p:nvSpPr>
          <p:spPr>
            <a:xfrm>
              <a:off x="405684" y="1741838"/>
              <a:ext cx="1645017" cy="551019"/>
            </a:xfrm>
            <a:prstGeom prst="round2DiagRect">
              <a:avLst>
                <a:gd name="adj1" fmla="val 23224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bg1"/>
                  </a:solidFill>
                  <a:latin typeface="+mn-ea"/>
                  <a:cs typeface="Adobe 繁黑體 Std B"/>
                </a:rPr>
                <a:t>数据收集设备</a:t>
              </a:r>
              <a:r>
                <a:rPr lang="en-US" altLang="zh-CN" sz="900" dirty="0">
                  <a:solidFill>
                    <a:schemeClr val="bg1"/>
                  </a:solidFill>
                  <a:latin typeface="+mn-ea"/>
                  <a:cs typeface="Adobe 繁黑體 Std B"/>
                </a:rPr>
                <a:t> </a:t>
              </a:r>
            </a:p>
            <a:p>
              <a:pPr algn="ctr"/>
              <a:r>
                <a:rPr lang="en-US" altLang="zh-CN" sz="900" dirty="0">
                  <a:solidFill>
                    <a:schemeClr val="bg1"/>
                  </a:solidFill>
                  <a:latin typeface="+mn-ea"/>
                  <a:cs typeface="Adobe 繁黑體 Std B"/>
                </a:rPr>
                <a:t>(</a:t>
              </a:r>
              <a:r>
                <a:rPr lang="zh-CN" altLang="en-US" sz="900" dirty="0">
                  <a:solidFill>
                    <a:schemeClr val="bg1"/>
                  </a:solidFill>
                  <a:latin typeface="+mn-ea"/>
                  <a:cs typeface="Adobe 繁黑體 Std B"/>
                </a:rPr>
                <a:t>相机、手机、</a:t>
              </a:r>
              <a:endParaRPr lang="en-US" altLang="zh-CN" sz="900" dirty="0">
                <a:solidFill>
                  <a:schemeClr val="bg1"/>
                </a:solidFill>
                <a:latin typeface="+mn-ea"/>
                <a:cs typeface="Adobe 繁黑體 Std B"/>
              </a:endParaRPr>
            </a:p>
            <a:p>
              <a:pPr algn="ctr"/>
              <a:r>
                <a:rPr lang="zh-CN" altLang="en-US" sz="900" dirty="0">
                  <a:solidFill>
                    <a:schemeClr val="bg1"/>
                  </a:solidFill>
                  <a:latin typeface="+mn-ea"/>
                  <a:cs typeface="Adobe 繁黑體 Std B"/>
                </a:rPr>
                <a:t>输入设备</a:t>
              </a:r>
              <a:r>
                <a:rPr lang="en-US" altLang="zh-CN" sz="900" dirty="0">
                  <a:solidFill>
                    <a:schemeClr val="bg1"/>
                  </a:solidFill>
                  <a:latin typeface="+mn-ea"/>
                  <a:cs typeface="Adobe 繁黑體 Std B"/>
                </a:rPr>
                <a:t>)</a:t>
              </a:r>
            </a:p>
          </p:txBody>
        </p:sp>
      </p:grpSp>
      <p:grpSp>
        <p:nvGrpSpPr>
          <p:cNvPr id="24" name="Group 29"/>
          <p:cNvGrpSpPr/>
          <p:nvPr/>
        </p:nvGrpSpPr>
        <p:grpSpPr>
          <a:xfrm>
            <a:off x="2002031" y="3695867"/>
            <a:ext cx="1613781" cy="891896"/>
            <a:chOff x="405684" y="1047184"/>
            <a:chExt cx="1755297" cy="1001088"/>
          </a:xfrm>
          <a:noFill/>
        </p:grpSpPr>
        <p:sp>
          <p:nvSpPr>
            <p:cNvPr id="31" name="Round Diagonal Corner Rectangle 30"/>
            <p:cNvSpPr/>
            <p:nvPr/>
          </p:nvSpPr>
          <p:spPr>
            <a:xfrm>
              <a:off x="405685" y="1047184"/>
              <a:ext cx="1755296" cy="659074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bg1"/>
                  </a:solidFill>
                  <a:latin typeface="+mj-ea"/>
                  <a:ea typeface="+mj-ea"/>
                  <a:cs typeface="Adobe 繁黑體 Std B"/>
                </a:rPr>
                <a:t>搭建故事</a:t>
              </a:r>
              <a:endParaRPr lang="en-US" altLang="zh-CN" sz="900" dirty="0">
                <a:solidFill>
                  <a:schemeClr val="bg1"/>
                </a:solidFill>
                <a:latin typeface="+mj-ea"/>
                <a:ea typeface="+mj-ea"/>
                <a:cs typeface="Adobe 繁黑體 Std B"/>
              </a:endParaRPr>
            </a:p>
            <a:p>
              <a:pPr algn="ctr"/>
              <a:r>
                <a:rPr lang="zh-CN" altLang="en-US" sz="900" dirty="0">
                  <a:solidFill>
                    <a:schemeClr val="bg1"/>
                  </a:solidFill>
                  <a:latin typeface="+mj-ea"/>
                  <a:ea typeface="+mj-ea"/>
                  <a:cs typeface="Adobe 繁黑體 Std B"/>
                </a:rPr>
                <a:t>（初步设计）</a:t>
              </a:r>
              <a:endParaRPr lang="en-US" altLang="zh-CN" sz="900" dirty="0">
                <a:solidFill>
                  <a:schemeClr val="bg1"/>
                </a:solidFill>
                <a:latin typeface="+mj-ea"/>
                <a:ea typeface="+mj-ea"/>
                <a:cs typeface="Adobe 繁黑體 Std B"/>
              </a:endParaRPr>
            </a:p>
          </p:txBody>
        </p:sp>
        <p:sp>
          <p:nvSpPr>
            <p:cNvPr id="32" name="Round Diagonal Corner Rectangle 31"/>
            <p:cNvSpPr/>
            <p:nvPr/>
          </p:nvSpPr>
          <p:spPr>
            <a:xfrm>
              <a:off x="405684" y="1728043"/>
              <a:ext cx="1755297" cy="320229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bg1"/>
                  </a:solidFill>
                  <a:latin typeface="+mn-ea"/>
                  <a:cs typeface="Adobe 繁黑體 Std B"/>
                </a:rPr>
                <a:t>资源清单</a:t>
              </a:r>
              <a:endParaRPr lang="en-US" altLang="zh-CN" sz="900" dirty="0">
                <a:solidFill>
                  <a:schemeClr val="bg1"/>
                </a:solidFill>
                <a:latin typeface="+mn-ea"/>
                <a:cs typeface="Adobe 繁黑體 Std B"/>
              </a:endParaRPr>
            </a:p>
          </p:txBody>
        </p:sp>
      </p:grpSp>
      <p:grpSp>
        <p:nvGrpSpPr>
          <p:cNvPr id="27" name="Group 32"/>
          <p:cNvGrpSpPr/>
          <p:nvPr/>
        </p:nvGrpSpPr>
        <p:grpSpPr>
          <a:xfrm>
            <a:off x="267221" y="3696254"/>
            <a:ext cx="1621421" cy="1104592"/>
            <a:chOff x="405684" y="1018732"/>
            <a:chExt cx="1550686" cy="1206216"/>
          </a:xfrm>
          <a:noFill/>
        </p:grpSpPr>
        <p:sp>
          <p:nvSpPr>
            <p:cNvPr id="34" name="Round Diagonal Corner Rectangle 33"/>
            <p:cNvSpPr/>
            <p:nvPr/>
          </p:nvSpPr>
          <p:spPr>
            <a:xfrm>
              <a:off x="405686" y="1018732"/>
              <a:ext cx="1550684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bg1"/>
                  </a:solidFill>
                  <a:latin typeface="+mj-ea"/>
                  <a:ea typeface="+mj-ea"/>
                  <a:cs typeface="Adobe 繁黑體 Std B"/>
                </a:rPr>
                <a:t>任务说明</a:t>
              </a:r>
              <a:endParaRPr lang="en-US" altLang="zh-CN" sz="900" dirty="0">
                <a:solidFill>
                  <a:schemeClr val="bg1"/>
                </a:solidFill>
                <a:latin typeface="+mj-ea"/>
                <a:ea typeface="+mj-ea"/>
                <a:cs typeface="Adobe 繁黑體 Std B"/>
              </a:endParaRPr>
            </a:p>
          </p:txBody>
        </p:sp>
        <p:sp>
          <p:nvSpPr>
            <p:cNvPr id="35" name="Round Diagonal Corner Rectangle 34"/>
            <p:cNvSpPr/>
            <p:nvPr/>
          </p:nvSpPr>
          <p:spPr>
            <a:xfrm>
              <a:off x="405684" y="1349723"/>
              <a:ext cx="1550685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bg1"/>
                  </a:solidFill>
                  <a:latin typeface="+mn-ea"/>
                  <a:cs typeface="Adobe 繁黑體 Std B"/>
                </a:rPr>
                <a:t>产品目标</a:t>
              </a:r>
              <a:endParaRPr lang="en-US" altLang="zh-CN" sz="900" dirty="0">
                <a:solidFill>
                  <a:schemeClr val="bg1"/>
                </a:solidFill>
                <a:latin typeface="+mn-ea"/>
                <a:cs typeface="Adobe 繁黑體 Std B"/>
              </a:endParaRPr>
            </a:p>
          </p:txBody>
        </p:sp>
        <p:sp>
          <p:nvSpPr>
            <p:cNvPr id="36" name="Round Diagonal Corner Rectangle 35"/>
            <p:cNvSpPr/>
            <p:nvPr/>
          </p:nvSpPr>
          <p:spPr>
            <a:xfrm>
              <a:off x="405684" y="1680713"/>
              <a:ext cx="1550685" cy="544235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bg1"/>
                  </a:solidFill>
                  <a:latin typeface="+mn-ea"/>
                  <a:cs typeface="Adobe 繁黑體 Std B"/>
                </a:rPr>
                <a:t>多层次设计</a:t>
              </a:r>
              <a:endParaRPr lang="en-US" altLang="zh-CN" sz="900" dirty="0">
                <a:solidFill>
                  <a:schemeClr val="bg1"/>
                </a:solidFill>
                <a:latin typeface="+mn-ea"/>
                <a:cs typeface="Adobe 繁黑體 Std B"/>
              </a:endParaRPr>
            </a:p>
            <a:p>
              <a:pPr algn="ctr"/>
              <a:r>
                <a:rPr lang="zh-CN" altLang="en-US" sz="900" dirty="0">
                  <a:solidFill>
                    <a:schemeClr val="bg1"/>
                  </a:solidFill>
                  <a:latin typeface="+mn-ea"/>
                  <a:cs typeface="Adobe 繁黑體 Std B"/>
                </a:rPr>
                <a:t>合同</a:t>
              </a:r>
              <a:r>
                <a:rPr lang="en-US" altLang="zh-CN" sz="900" dirty="0">
                  <a:solidFill>
                    <a:schemeClr val="bg1"/>
                  </a:solidFill>
                  <a:latin typeface="+mn-ea"/>
                  <a:cs typeface="Adobe 繁黑體 Std B"/>
                </a:rPr>
                <a:t> (</a:t>
              </a:r>
              <a:r>
                <a:rPr lang="en-US" altLang="zh-CN" sz="900" dirty="0" err="1">
                  <a:solidFill>
                    <a:schemeClr val="bg1"/>
                  </a:solidFill>
                  <a:latin typeface="+mn-ea"/>
                  <a:cs typeface="Adobe 繁黑體 Std B"/>
                </a:rPr>
                <a:t>XMind</a:t>
              </a:r>
              <a:r>
                <a:rPr lang="en-US" altLang="zh-CN" sz="900" dirty="0">
                  <a:solidFill>
                    <a:schemeClr val="bg1"/>
                  </a:solidFill>
                  <a:latin typeface="+mn-ea"/>
                  <a:cs typeface="Adobe 繁黑體 Std B"/>
                </a:rPr>
                <a:t>)</a:t>
              </a:r>
              <a:r>
                <a:rPr lang="en-US" altLang="zh-CN" sz="900" dirty="0">
                  <a:solidFill>
                    <a:schemeClr val="tx1"/>
                  </a:solidFill>
                  <a:latin typeface="+mn-ea"/>
                  <a:cs typeface="Adobe 繁黑體 Std B"/>
                </a:rPr>
                <a:t>)</a:t>
              </a:r>
            </a:p>
          </p:txBody>
        </p:sp>
      </p:grpSp>
      <p:grpSp>
        <p:nvGrpSpPr>
          <p:cNvPr id="30" name="Group 42"/>
          <p:cNvGrpSpPr/>
          <p:nvPr/>
        </p:nvGrpSpPr>
        <p:grpSpPr>
          <a:xfrm>
            <a:off x="-3290" y="1119655"/>
            <a:ext cx="1983864" cy="793758"/>
            <a:chOff x="0" y="1445664"/>
            <a:chExt cx="2213039" cy="1136982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1445664"/>
              <a:ext cx="1136982" cy="1136982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1422" y="1577473"/>
              <a:ext cx="901617" cy="901617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872201" y="1459033"/>
              <a:ext cx="420580" cy="793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+</a:t>
              </a:r>
            </a:p>
          </p:txBody>
        </p:sp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1563" y="1328029"/>
            <a:ext cx="747295" cy="56047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7231" y="998535"/>
            <a:ext cx="628801" cy="47160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7417" y="1509688"/>
            <a:ext cx="406036" cy="304527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2172" y="1300621"/>
            <a:ext cx="1903223" cy="54809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4828" y="1300621"/>
            <a:ext cx="1304993" cy="548097"/>
          </a:xfrm>
          <a:prstGeom prst="rect">
            <a:avLst/>
          </a:prstGeom>
        </p:spPr>
      </p:pic>
      <p:grpSp>
        <p:nvGrpSpPr>
          <p:cNvPr id="33" name="Group 52"/>
          <p:cNvGrpSpPr/>
          <p:nvPr/>
        </p:nvGrpSpPr>
        <p:grpSpPr>
          <a:xfrm>
            <a:off x="7187293" y="2093863"/>
            <a:ext cx="1818258" cy="1363694"/>
            <a:chOff x="1820292" y="2428401"/>
            <a:chExt cx="1818258" cy="1818258"/>
          </a:xfrm>
          <a:noFill/>
        </p:grpSpPr>
        <p:sp>
          <p:nvSpPr>
            <p:cNvPr id="54" name="Oval 53"/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prstClr val="white"/>
                  </a:solidFill>
                  <a:latin typeface="黑体" pitchFamily="49" charset="-122"/>
                  <a:ea typeface="黑体" pitchFamily="49" charset="-122"/>
                  <a:cs typeface="Adobe 繁黑體 Std B"/>
                </a:rPr>
                <a:t>产品与内容发布</a:t>
              </a:r>
              <a:endParaRPr lang="en-US" altLang="zh-CN" sz="1200" dirty="0">
                <a:solidFill>
                  <a:prstClr val="white"/>
                </a:solidFill>
                <a:latin typeface="黑体" pitchFamily="49" charset="-122"/>
                <a:ea typeface="黑体" pitchFamily="49" charset="-122"/>
                <a:cs typeface="Adobe 繁黑體 Std B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prstClr val="white"/>
                </a:solidFill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3360468" y="1913413"/>
            <a:ext cx="2362936" cy="1756546"/>
            <a:chOff x="3666222" y="2780734"/>
            <a:chExt cx="1833378" cy="1830958"/>
          </a:xfrm>
        </p:grpSpPr>
        <p:sp>
          <p:nvSpPr>
            <p:cNvPr id="5" name="椭圆 62"/>
            <p:cNvSpPr/>
            <p:nvPr/>
          </p:nvSpPr>
          <p:spPr>
            <a:xfrm flipH="1">
              <a:off x="3666222" y="2780734"/>
              <a:ext cx="1830958" cy="183095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28" tIns="34265" rIns="68528" bIns="34265" rtlCol="0" anchor="ctr"/>
            <a:lstStyle/>
            <a:p>
              <a:pPr algn="ctr"/>
              <a:endParaRPr lang="zh-CN" altLang="en-US" sz="975" dirty="0">
                <a:solidFill>
                  <a:prstClr val="white"/>
                </a:solidFill>
                <a:latin typeface="Calibri"/>
                <a:ea typeface="宋体"/>
              </a:endParaRPr>
            </a:p>
          </p:txBody>
        </p:sp>
        <p:grpSp>
          <p:nvGrpSpPr>
            <p:cNvPr id="38" name="Group 12"/>
            <p:cNvGrpSpPr/>
            <p:nvPr/>
          </p:nvGrpSpPr>
          <p:grpSpPr>
            <a:xfrm>
              <a:off x="3681342" y="2787084"/>
              <a:ext cx="1818258" cy="1818258"/>
              <a:chOff x="1820292" y="2566185"/>
              <a:chExt cx="1818258" cy="1818258"/>
            </a:xfrm>
            <a:noFill/>
          </p:grpSpPr>
          <p:sp>
            <p:nvSpPr>
              <p:cNvPr id="14" name="Oval 13"/>
              <p:cNvSpPr/>
              <p:nvPr/>
            </p:nvSpPr>
            <p:spPr>
              <a:xfrm>
                <a:off x="1820292" y="2566185"/>
                <a:ext cx="1818258" cy="1818258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100" dirty="0">
                    <a:solidFill>
                      <a:prstClr val="white"/>
                    </a:solidFill>
                    <a:latin typeface="黑体" pitchFamily="49" charset="-122"/>
                    <a:ea typeface="黑体" pitchFamily="49" charset="-122"/>
                    <a:cs typeface="Adobe 繁黑體 Std B"/>
                  </a:rPr>
                  <a:t>群体协同</a:t>
                </a:r>
                <a:endParaRPr lang="en-US" altLang="zh-CN" sz="2100" dirty="0">
                  <a:solidFill>
                    <a:prstClr val="white"/>
                  </a:solidFill>
                  <a:latin typeface="黑体" pitchFamily="49" charset="-122"/>
                  <a:ea typeface="黑体" pitchFamily="49" charset="-122"/>
                  <a:cs typeface="Adobe 繁黑體 Std B"/>
                </a:endParaRP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1905674" y="2663340"/>
                <a:ext cx="1621408" cy="1621408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40000"/>
                    <a:lumOff val="60000"/>
                  </a:schemeClr>
                </a:solidFill>
                <a:prstDash val="lg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prstClr val="whit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endParaRPr>
              </a:p>
            </p:txBody>
          </p:sp>
        </p:grp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0413" y="721819"/>
            <a:ext cx="997297" cy="74797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5384" y="849181"/>
            <a:ext cx="519651" cy="389738"/>
          </a:xfrm>
          <a:prstGeom prst="rect">
            <a:avLst/>
          </a:prstGeom>
        </p:spPr>
      </p:pic>
      <p:sp>
        <p:nvSpPr>
          <p:cNvPr id="57" name="标题 1"/>
          <p:cNvSpPr txBox="1">
            <a:spLocks/>
          </p:cNvSpPr>
          <p:nvPr/>
        </p:nvSpPr>
        <p:spPr>
          <a:xfrm>
            <a:off x="277061" y="90469"/>
            <a:ext cx="9144000" cy="72124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80" tIns="34290" rIns="68580" bIns="34290" rtlCol="0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dirty="0">
                <a:solidFill>
                  <a:srgbClr val="DBB76C"/>
                </a:solidFill>
                <a:latin typeface="Arial Black"/>
                <a:ea typeface="黑体" pitchFamily="49" charset="-122"/>
                <a:cs typeface="Arial Black"/>
              </a:rPr>
              <a:t>创造产品的过程是一种知识管理的流程</a:t>
            </a:r>
            <a:endParaRPr lang="en-US" altLang="en-US" sz="2400" dirty="0">
              <a:solidFill>
                <a:srgbClr val="DBB76C"/>
              </a:solidFill>
              <a:latin typeface="Arial Black"/>
              <a:ea typeface="黑体" pitchFamily="49" charset="-122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0691647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8034" y="-43225"/>
            <a:ext cx="7886700" cy="993775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DBB76C"/>
                </a:solidFill>
              </a:rPr>
              <a:t>生产系统是一个数字出版流程</a:t>
            </a:r>
            <a:endParaRPr lang="en-US" sz="2400" dirty="0">
              <a:solidFill>
                <a:srgbClr val="DBB76C"/>
              </a:solidFill>
            </a:endParaRPr>
          </a:p>
        </p:txBody>
      </p:sp>
      <p:sp>
        <p:nvSpPr>
          <p:cNvPr id="4" name="椭圆 64"/>
          <p:cNvSpPr/>
          <p:nvPr/>
        </p:nvSpPr>
        <p:spPr>
          <a:xfrm flipH="1">
            <a:off x="49539" y="1558491"/>
            <a:ext cx="1830958" cy="1373219"/>
          </a:xfrm>
          <a:prstGeom prst="ellipse">
            <a:avLst/>
          </a:prstGeom>
          <a:solidFill>
            <a:srgbClr val="1A1D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28" tIns="34265" rIns="68528" bIns="34265" rtlCol="0" anchor="ctr"/>
          <a:lstStyle/>
          <a:p>
            <a:pPr algn="ctr"/>
            <a:endParaRPr lang="zh-CN" altLang="en-US" sz="975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5" name="椭圆 63"/>
          <p:cNvSpPr/>
          <p:nvPr/>
        </p:nvSpPr>
        <p:spPr>
          <a:xfrm flipH="1">
            <a:off x="1767108" y="1558491"/>
            <a:ext cx="1830958" cy="1373219"/>
          </a:xfrm>
          <a:prstGeom prst="ellipse">
            <a:avLst/>
          </a:prstGeom>
          <a:solidFill>
            <a:srgbClr val="1A1D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28" tIns="34265" rIns="68528" bIns="34265" rtlCol="0" anchor="ctr"/>
          <a:lstStyle/>
          <a:p>
            <a:pPr algn="ctr"/>
            <a:endParaRPr lang="zh-CN" altLang="en-US" sz="975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6" name="椭圆 62"/>
          <p:cNvSpPr/>
          <p:nvPr/>
        </p:nvSpPr>
        <p:spPr>
          <a:xfrm flipH="1">
            <a:off x="3280158" y="1433213"/>
            <a:ext cx="2372510" cy="17424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28" tIns="34265" rIns="68528" bIns="34265" rtlCol="0" anchor="ctr"/>
          <a:lstStyle/>
          <a:p>
            <a:pPr algn="ctr"/>
            <a:endParaRPr lang="zh-CN" altLang="en-US" sz="975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7" name="椭圆 1"/>
          <p:cNvSpPr/>
          <p:nvPr/>
        </p:nvSpPr>
        <p:spPr>
          <a:xfrm flipH="1">
            <a:off x="5303811" y="1558491"/>
            <a:ext cx="1830958" cy="1373219"/>
          </a:xfrm>
          <a:prstGeom prst="ellipse">
            <a:avLst/>
          </a:prstGeom>
          <a:solidFill>
            <a:srgbClr val="1A1D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28" tIns="34265" rIns="68528" bIns="34265" rtlCol="0" anchor="ctr"/>
          <a:lstStyle/>
          <a:p>
            <a:pPr algn="ctr"/>
            <a:endParaRPr lang="zh-CN" altLang="en-US" sz="975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215219" y="2924825"/>
            <a:ext cx="1645018" cy="851089"/>
            <a:chOff x="405684" y="1039927"/>
            <a:chExt cx="1645018" cy="929388"/>
          </a:xfrm>
          <a:solidFill>
            <a:srgbClr val="00B050"/>
          </a:solidFill>
        </p:grpSpPr>
        <p:sp>
          <p:nvSpPr>
            <p:cNvPr id="9" name="Round Diagonal Corner Rectangle 8"/>
            <p:cNvSpPr/>
            <p:nvPr/>
          </p:nvSpPr>
          <p:spPr>
            <a:xfrm>
              <a:off x="405685" y="1039927"/>
              <a:ext cx="1645017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dirty="0">
                  <a:solidFill>
                    <a:prstClr val="whit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Demo Product</a:t>
              </a:r>
            </a:p>
          </p:txBody>
        </p:sp>
        <p:sp>
          <p:nvSpPr>
            <p:cNvPr id="10" name="Round Diagonal Corner Rectangle 9"/>
            <p:cNvSpPr/>
            <p:nvPr/>
          </p:nvSpPr>
          <p:spPr>
            <a:xfrm>
              <a:off x="405684" y="1349723"/>
              <a:ext cx="1645017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dirty="0">
                  <a:solidFill>
                    <a:prstClr val="whit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Web Platforms</a:t>
              </a:r>
            </a:p>
          </p:txBody>
        </p:sp>
        <p:sp>
          <p:nvSpPr>
            <p:cNvPr id="11" name="Round Diagonal Corner Rectangle 10"/>
            <p:cNvSpPr/>
            <p:nvPr/>
          </p:nvSpPr>
          <p:spPr>
            <a:xfrm>
              <a:off x="405684" y="1659519"/>
              <a:ext cx="1645017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dirty="0">
                  <a:solidFill>
                    <a:prstClr val="whit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Media Events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390430" y="2926949"/>
            <a:ext cx="1645018" cy="1070538"/>
            <a:chOff x="405684" y="1039927"/>
            <a:chExt cx="1645018" cy="1169027"/>
          </a:xfrm>
          <a:noFill/>
        </p:grpSpPr>
        <p:sp>
          <p:nvSpPr>
            <p:cNvPr id="13" name="Round Diagonal Corner Rectangle 12"/>
            <p:cNvSpPr/>
            <p:nvPr/>
          </p:nvSpPr>
          <p:spPr>
            <a:xfrm>
              <a:off x="405685" y="1039927"/>
              <a:ext cx="1645017" cy="859231"/>
            </a:xfrm>
            <a:prstGeom prst="round2DiagRect">
              <a:avLst>
                <a:gd name="adj1" fmla="val 19783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dirty="0">
                  <a:solidFill>
                    <a:prstClr val="whit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Modeling Tools</a:t>
              </a:r>
            </a:p>
            <a:p>
              <a:pPr algn="ctr"/>
              <a:r>
                <a:rPr lang="en-US" sz="825" dirty="0">
                  <a:solidFill>
                    <a:prstClr val="whit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(Programming Languages, AutoCAD, PhotoShop, InDesign)</a:t>
              </a:r>
            </a:p>
          </p:txBody>
        </p:sp>
        <p:sp>
          <p:nvSpPr>
            <p:cNvPr id="14" name="Round Diagonal Corner Rectangle 13"/>
            <p:cNvSpPr/>
            <p:nvPr/>
          </p:nvSpPr>
          <p:spPr>
            <a:xfrm>
              <a:off x="405684" y="1899158"/>
              <a:ext cx="1645017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dirty="0">
                  <a:solidFill>
                    <a:prstClr val="whit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Prototyping Tools</a:t>
              </a:r>
            </a:p>
            <a:p>
              <a:pPr algn="ctr"/>
              <a:r>
                <a:rPr lang="en-US" sz="825" dirty="0">
                  <a:solidFill>
                    <a:prstClr val="whit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(Lego, Makeblock)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859439" y="2950731"/>
            <a:ext cx="1645018" cy="552010"/>
            <a:chOff x="405684" y="1039926"/>
            <a:chExt cx="1645018" cy="619593"/>
          </a:xfrm>
          <a:noFill/>
        </p:grpSpPr>
        <p:sp>
          <p:nvSpPr>
            <p:cNvPr id="19" name="Round Diagonal Corner Rectangle 18"/>
            <p:cNvSpPr/>
            <p:nvPr/>
          </p:nvSpPr>
          <p:spPr>
            <a:xfrm>
              <a:off x="405685" y="1039926"/>
              <a:ext cx="1645017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dirty="0">
                  <a:solidFill>
                    <a:prstClr val="whit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Story Boarding</a:t>
              </a:r>
            </a:p>
            <a:p>
              <a:pPr algn="ctr"/>
              <a:r>
                <a:rPr lang="en-US" sz="825" dirty="0">
                  <a:solidFill>
                    <a:prstClr val="whit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(PowerPoint)</a:t>
              </a:r>
            </a:p>
          </p:txBody>
        </p:sp>
        <p:sp>
          <p:nvSpPr>
            <p:cNvPr id="20" name="Round Diagonal Corner Rectangle 19"/>
            <p:cNvSpPr/>
            <p:nvPr/>
          </p:nvSpPr>
          <p:spPr>
            <a:xfrm>
              <a:off x="405684" y="1349723"/>
              <a:ext cx="1645017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dirty="0">
                  <a:solidFill>
                    <a:prstClr val="whit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Time Tables</a:t>
              </a:r>
            </a:p>
            <a:p>
              <a:pPr algn="ctr"/>
              <a:r>
                <a:rPr lang="en-US" sz="825" dirty="0">
                  <a:solidFill>
                    <a:prstClr val="whit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 (SmartSheet)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64627" y="2931711"/>
            <a:ext cx="1645018" cy="851088"/>
            <a:chOff x="405684" y="1039927"/>
            <a:chExt cx="1645018" cy="929388"/>
          </a:xfrm>
          <a:noFill/>
        </p:grpSpPr>
        <p:sp>
          <p:nvSpPr>
            <p:cNvPr id="22" name="Round Diagonal Corner Rectangle 21"/>
            <p:cNvSpPr/>
            <p:nvPr/>
          </p:nvSpPr>
          <p:spPr>
            <a:xfrm>
              <a:off x="405685" y="1039927"/>
              <a:ext cx="1645017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dirty="0">
                  <a:solidFill>
                    <a:prstClr val="whit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635 Method</a:t>
              </a:r>
            </a:p>
          </p:txBody>
        </p:sp>
        <p:sp>
          <p:nvSpPr>
            <p:cNvPr id="23" name="Round Diagonal Corner Rectangle 22"/>
            <p:cNvSpPr/>
            <p:nvPr/>
          </p:nvSpPr>
          <p:spPr>
            <a:xfrm>
              <a:off x="405684" y="1349723"/>
              <a:ext cx="1645017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dirty="0">
                  <a:solidFill>
                    <a:prstClr val="whit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Mission Statement</a:t>
              </a:r>
            </a:p>
          </p:txBody>
        </p:sp>
        <p:sp>
          <p:nvSpPr>
            <p:cNvPr id="24" name="Round Diagonal Corner Rectangle 23"/>
            <p:cNvSpPr/>
            <p:nvPr/>
          </p:nvSpPr>
          <p:spPr>
            <a:xfrm>
              <a:off x="405684" y="1659519"/>
              <a:ext cx="1645017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dirty="0">
                  <a:solidFill>
                    <a:prstClr val="whit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Multi-Level Design Contracts (XMind)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780795" y="1563253"/>
            <a:ext cx="1818258" cy="1363694"/>
            <a:chOff x="1820292" y="2428401"/>
            <a:chExt cx="1818258" cy="1818258"/>
          </a:xfrm>
          <a:noFill/>
        </p:grpSpPr>
        <p:sp>
          <p:nvSpPr>
            <p:cNvPr id="26" name="Oval 25"/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75" b="1" dirty="0">
                  <a:solidFill>
                    <a:prstClr val="whit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Resource Planning</a:t>
              </a:r>
              <a:endParaRPr lang="en-US" sz="975" b="1" dirty="0">
                <a:solidFill>
                  <a:prstClr val="white"/>
                </a:solidFill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prstClr val="white"/>
                </a:solidFill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2239" y="1563253"/>
            <a:ext cx="1818258" cy="1363694"/>
            <a:chOff x="1820292" y="2566185"/>
            <a:chExt cx="1818258" cy="1818258"/>
          </a:xfrm>
          <a:noFill/>
        </p:grpSpPr>
        <p:sp>
          <p:nvSpPr>
            <p:cNvPr id="29" name="Oval 28"/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75" b="1" dirty="0">
                  <a:solidFill>
                    <a:prstClr val="whit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Generate</a:t>
              </a:r>
            </a:p>
            <a:p>
              <a:pPr algn="ctr"/>
              <a:r>
                <a:rPr lang="en-US" altLang="zh-CN" sz="975" b="1" dirty="0">
                  <a:solidFill>
                    <a:prstClr val="whit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Idea </a:t>
              </a:r>
            </a:p>
          </p:txBody>
        </p:sp>
        <p:sp>
          <p:nvSpPr>
            <p:cNvPr id="30" name="Oval 29"/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prstClr val="white"/>
                </a:solidFill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299034" y="1440536"/>
            <a:ext cx="2356054" cy="1730379"/>
            <a:chOff x="1820292" y="2566185"/>
            <a:chExt cx="1818258" cy="1818258"/>
          </a:xfrm>
          <a:noFill/>
        </p:grpSpPr>
        <p:sp>
          <p:nvSpPr>
            <p:cNvPr id="32" name="Oval 31"/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solidFill>
                    <a:prstClr val="whit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Coordination</a:t>
              </a:r>
              <a:endParaRPr lang="en-US" sz="1200" b="1" dirty="0">
                <a:solidFill>
                  <a:prstClr val="white"/>
                </a:solidFill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prstClr val="white"/>
                </a:solidFill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310161" y="1563253"/>
            <a:ext cx="1818258" cy="1363694"/>
            <a:chOff x="1820292" y="2428401"/>
            <a:chExt cx="1818258" cy="1818258"/>
          </a:xfrm>
          <a:noFill/>
        </p:grpSpPr>
        <p:sp>
          <p:nvSpPr>
            <p:cNvPr id="35" name="Oval 34"/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75" b="1" dirty="0">
                  <a:solidFill>
                    <a:prstClr val="whit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Product</a:t>
              </a:r>
            </a:p>
            <a:p>
              <a:pPr algn="ctr"/>
              <a:r>
                <a:rPr lang="en-US" sz="975" b="1" dirty="0">
                  <a:solidFill>
                    <a:prstClr val="whit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Dev.</a:t>
              </a:r>
            </a:p>
          </p:txBody>
        </p:sp>
        <p:sp>
          <p:nvSpPr>
            <p:cNvPr id="36" name="Oval 35"/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prstClr val="white"/>
                </a:solidFill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</p:grpSp>
      <p:pic>
        <p:nvPicPr>
          <p:cNvPr id="37" name="图片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99054" y="4196454"/>
            <a:ext cx="3644395" cy="80196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4030" y="3208521"/>
            <a:ext cx="1226060" cy="919545"/>
          </a:xfrm>
          <a:prstGeom prst="rect">
            <a:avLst/>
          </a:prstGeom>
        </p:spPr>
      </p:pic>
      <p:sp>
        <p:nvSpPr>
          <p:cNvPr id="46" name="椭圆 1"/>
          <p:cNvSpPr/>
          <p:nvPr/>
        </p:nvSpPr>
        <p:spPr>
          <a:xfrm flipH="1">
            <a:off x="6948771" y="1552922"/>
            <a:ext cx="1830958" cy="1373219"/>
          </a:xfrm>
          <a:prstGeom prst="ellipse">
            <a:avLst/>
          </a:prstGeom>
          <a:solidFill>
            <a:srgbClr val="1A1D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28" tIns="34265" rIns="68528" bIns="34265" rtlCol="0" anchor="ctr"/>
          <a:lstStyle/>
          <a:p>
            <a:pPr algn="ctr"/>
            <a:endParaRPr lang="zh-CN" altLang="en-US" sz="975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6955121" y="1557685"/>
            <a:ext cx="1818258" cy="1363694"/>
            <a:chOff x="1820292" y="2428401"/>
            <a:chExt cx="1818258" cy="1818258"/>
          </a:xfrm>
          <a:noFill/>
        </p:grpSpPr>
        <p:sp>
          <p:nvSpPr>
            <p:cNvPr id="48" name="Oval 47"/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75" b="1" dirty="0">
                  <a:solidFill>
                    <a:prstClr val="whit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Digital</a:t>
              </a:r>
            </a:p>
            <a:p>
              <a:pPr algn="ctr"/>
              <a:r>
                <a:rPr lang="en-US" sz="975" b="1" dirty="0">
                  <a:solidFill>
                    <a:prstClr val="whit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Deploy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prstClr val="white"/>
                </a:solidFill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</p:grpSp>
      <p:pic>
        <p:nvPicPr>
          <p:cNvPr id="52" name="Picture 5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8413" y="3894406"/>
            <a:ext cx="1218388" cy="11898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286" y="3753950"/>
            <a:ext cx="2314715" cy="13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9426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" descr="LogoXLP_en-9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7844" y="4851680"/>
            <a:ext cx="686156" cy="287708"/>
          </a:xfrm>
          <a:prstGeom prst="rect">
            <a:avLst/>
          </a:prstGeom>
          <a:noFill/>
          <a:ln>
            <a:solidFill>
              <a:srgbClr val="DBB76C"/>
            </a:solidFill>
          </a:ln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581775" y="236243"/>
            <a:ext cx="8109191" cy="478281"/>
          </a:xfrm>
          <a:prstGeom prst="rect">
            <a:avLst/>
          </a:prstGeom>
        </p:spPr>
        <p:txBody>
          <a:bodyPr vert="horz" lIns="68528" tIns="34265" rIns="68528" bIns="34265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65" indent="0" algn="ctr">
              <a:buClr>
                <a:srgbClr val="F79646">
                  <a:lumMod val="75000"/>
                </a:srgbClr>
              </a:buClr>
              <a:buNone/>
            </a:pPr>
            <a:r>
              <a:rPr lang="zh-CN" altLang="en-US" sz="2400" dirty="0">
                <a:solidFill>
                  <a:srgbClr val="DBB76C"/>
                </a:solidFill>
                <a:latin typeface="华文细黑"/>
                <a:ea typeface="华文细黑"/>
                <a:cs typeface="华文细黑"/>
              </a:rPr>
              <a:t>如何采集数据？过程数据、预测性的数据？</a:t>
            </a:r>
            <a:endParaRPr lang="en-US" sz="2400" dirty="0">
              <a:solidFill>
                <a:srgbClr val="DBB76C"/>
              </a:solidFill>
              <a:latin typeface="华文细黑"/>
              <a:ea typeface="华文细黑"/>
              <a:cs typeface="华文细黑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759" y="3100059"/>
            <a:ext cx="3149600" cy="1895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069" y="862890"/>
            <a:ext cx="8092443" cy="202311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0069" y="3439648"/>
            <a:ext cx="2332690" cy="542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75" dirty="0">
                <a:ln w="6600">
                  <a:noFill/>
                  <a:prstDash val="solid"/>
                </a:ln>
                <a:solidFill>
                  <a:srgbClr val="DBB76C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rial"/>
                <a:ea typeface="Verdana" panose="020B0604030504040204" pitchFamily="34" charset="0"/>
                <a:cs typeface="Arial"/>
              </a:rPr>
              <a:t>Data from January 27’s 2015,</a:t>
            </a:r>
          </a:p>
          <a:p>
            <a:r>
              <a:rPr lang="en-US" sz="975" dirty="0">
                <a:ln w="6600">
                  <a:noFill/>
                  <a:prstDash val="solid"/>
                </a:ln>
                <a:solidFill>
                  <a:srgbClr val="DBB76C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rial"/>
                <a:ea typeface="Verdana" panose="020B0604030504040204" pitchFamily="34" charset="0"/>
                <a:cs typeface="Arial"/>
              </a:rPr>
              <a:t> 4 day XLP-based Orientation Program</a:t>
            </a:r>
          </a:p>
          <a:p>
            <a:endParaRPr lang="en-US" sz="975" dirty="0">
              <a:solidFill>
                <a:srgbClr val="DBB76C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538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3898242" y="251752"/>
            <a:ext cx="3751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DBB76C"/>
                </a:solidFill>
                <a:latin typeface="Arial" panose="020B0604020202020204" pitchFamily="34" charset="0"/>
              </a:rPr>
              <a:t>学习目标</a:t>
            </a:r>
            <a:endParaRPr lang="zh-CN" altLang="en-US" sz="2400" dirty="0">
              <a:solidFill>
                <a:srgbClr val="DBB76C"/>
              </a:solidFill>
              <a:latin typeface="Calibri Light" panose="020F0302020204030204" pitchFamily="34" charset="0"/>
            </a:endParaRP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>
          <a:xfrm>
            <a:off x="1104934" y="1328166"/>
            <a:ext cx="6862467" cy="417195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100000"/>
              </a:spcBef>
            </a:pPr>
            <a:r>
              <a:rPr lang="zh-CN" alt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以史为鉴</a:t>
            </a:r>
            <a:endParaRPr lang="en-US" altLang="zh-CN" sz="20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lvl="1">
              <a:spcBef>
                <a:spcPct val="100000"/>
              </a:spcBef>
            </a:pPr>
            <a:r>
              <a:rPr lang="zh-CN" alt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通过对人物史、科技史、机构史的了解，认识如何认知</a:t>
            </a:r>
            <a:endParaRPr lang="en-US" altLang="zh-CN" sz="20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>
              <a:spcBef>
                <a:spcPct val="100000"/>
              </a:spcBef>
            </a:pPr>
            <a:r>
              <a:rPr lang="zh-CN" alt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提供认知科学的案例、原理、与知识体系</a:t>
            </a:r>
            <a:endParaRPr lang="en-US" altLang="zh-CN" sz="20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lvl="1">
              <a:spcBef>
                <a:spcPct val="100000"/>
              </a:spcBef>
            </a:pPr>
            <a:r>
              <a:rPr lang="zh-CN" alt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从个人与群体的认知开始，参考各类研究文献、网络资源、学习没有学科界限的知识管理方法</a:t>
            </a:r>
            <a:endParaRPr lang="en-US" altLang="zh-CN" sz="20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>
              <a:spcBef>
                <a:spcPct val="100000"/>
              </a:spcBef>
            </a:pPr>
            <a:r>
              <a:rPr lang="zh-CN" altLang="en-US" sz="2000" dirty="0">
                <a:solidFill>
                  <a:srgbClr val="DBB76C"/>
                </a:solidFill>
                <a:latin typeface="Comic Sans MS" panose="030F0702030302020204" pitchFamily="66" charset="0"/>
              </a:rPr>
              <a:t>使用现代化的群体知识管理工具，交流与汇集知识</a:t>
            </a:r>
            <a:endParaRPr lang="en-US" altLang="zh-CN" sz="2000" dirty="0">
              <a:solidFill>
                <a:srgbClr val="DBB76C"/>
              </a:solidFill>
              <a:latin typeface="Comic Sans MS" panose="030F0702030302020204" pitchFamily="66" charset="0"/>
            </a:endParaRPr>
          </a:p>
          <a:p>
            <a:pPr lvl="1">
              <a:spcBef>
                <a:spcPct val="100000"/>
              </a:spcBef>
            </a:pPr>
            <a:r>
              <a:rPr lang="zh-CN" alt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经过群体的知识管理工作流，创作属于你的认知体系</a:t>
            </a:r>
            <a:endParaRPr lang="en-US" altLang="zh-CN" sz="2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8745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2806" y="280663"/>
            <a:ext cx="7648272" cy="483182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DBB76C"/>
                </a:solidFill>
              </a:rPr>
              <a:t>如何检验学习目标</a:t>
            </a:r>
            <a:endParaRPr lang="en-US" sz="2400" dirty="0">
              <a:solidFill>
                <a:srgbClr val="DBB76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133" y="1334925"/>
            <a:ext cx="7886700" cy="3262312"/>
          </a:xfrm>
        </p:spPr>
        <p:txBody>
          <a:bodyPr>
            <a:norm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各产业的技术与服务是否扮演前沿角色取决于：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sz="2000" dirty="0" smtClean="0">
                <a:solidFill>
                  <a:schemeClr val="bg1"/>
                </a:solidFill>
              </a:rPr>
              <a:t>全球社会与自然法则的时空背景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lvl="2"/>
            <a:r>
              <a:rPr lang="zh-CN" altLang="en-US" sz="2000" dirty="0" smtClean="0">
                <a:solidFill>
                  <a:schemeClr val="bg1"/>
                </a:solidFill>
              </a:rPr>
              <a:t>所以研究历史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</a:rPr>
              <a:t>产业前沿知识是一种人文素养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sz="2000" dirty="0" smtClean="0">
                <a:solidFill>
                  <a:schemeClr val="bg1"/>
                </a:solidFill>
              </a:rPr>
              <a:t>探索前沿信息是一种思维习惯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sz="2000" dirty="0" smtClean="0">
                <a:solidFill>
                  <a:schemeClr val="bg1"/>
                </a:solidFill>
              </a:rPr>
              <a:t>思维习惯反应在词汇与检验思绪的过程与方法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lvl="2"/>
            <a:r>
              <a:rPr lang="zh-CN" altLang="en-US" sz="2000" dirty="0" smtClean="0">
                <a:solidFill>
                  <a:schemeClr val="bg1"/>
                </a:solidFill>
              </a:rPr>
              <a:t>所以引导学生选择信息渠道的方法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</a:rPr>
              <a:t>产业前沿的分析过程是一种协同意见的过程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sz="2000" dirty="0" smtClean="0">
                <a:solidFill>
                  <a:schemeClr val="bg1"/>
                </a:solidFill>
              </a:rPr>
              <a:t>组织小团队，练习编撰意见、检验意见的过程</a:t>
            </a:r>
            <a:endParaRPr lang="en-US" altLang="zh-CN" sz="2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208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5748" y="280663"/>
            <a:ext cx="7697122" cy="483182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DBB76C"/>
                </a:solidFill>
              </a:rPr>
              <a:t>预期效果</a:t>
            </a:r>
            <a:endParaRPr lang="en-US" sz="2400" dirty="0">
              <a:solidFill>
                <a:srgbClr val="DBB76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4378" y="1324293"/>
            <a:ext cx="7886700" cy="3262312"/>
          </a:xfrm>
        </p:spPr>
        <p:txBody>
          <a:bodyPr>
            <a:no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成功完成学习任务的学生，应当掌握下列能力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r>
              <a:rPr lang="zh-CN" altLang="en-US" sz="2000" dirty="0">
                <a:solidFill>
                  <a:schemeClr val="bg1"/>
                </a:solidFill>
              </a:rPr>
              <a:t>以多重历史证据为线索，分析产业沿革的路径，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r>
              <a:rPr lang="zh-CN" altLang="en-US" sz="2000" dirty="0">
                <a:solidFill>
                  <a:schemeClr val="bg1"/>
                </a:solidFill>
              </a:rPr>
              <a:t>了解如何找寻分析产业趋势的相关信息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2"/>
            <a:r>
              <a:rPr lang="zh-CN" altLang="en-US" sz="2000" dirty="0">
                <a:solidFill>
                  <a:schemeClr val="bg1"/>
                </a:solidFill>
              </a:rPr>
              <a:t>熟悉产业分析的术语、产业分析报告的信息来源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r>
              <a:rPr lang="zh-CN" altLang="en-US" sz="2000" dirty="0">
                <a:solidFill>
                  <a:schemeClr val="bg1"/>
                </a:solidFill>
              </a:rPr>
              <a:t>体验如何撰写一份完整的产业分析报告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2"/>
            <a:r>
              <a:rPr lang="zh-CN" altLang="en-US" sz="2000" dirty="0">
                <a:solidFill>
                  <a:schemeClr val="bg1"/>
                </a:solidFill>
              </a:rPr>
              <a:t>从实践过程中，测试对上述内容的了解程度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5130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矩形 27"/>
          <p:cNvSpPr>
            <a:spLocks noChangeArrowheads="1"/>
          </p:cNvSpPr>
          <p:nvPr/>
        </p:nvSpPr>
        <p:spPr bwMode="auto">
          <a:xfrm>
            <a:off x="0" y="1595438"/>
            <a:ext cx="9144000" cy="1952625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223" name="矩形 28"/>
          <p:cNvSpPr>
            <a:spLocks noChangeArrowheads="1"/>
          </p:cNvSpPr>
          <p:nvPr/>
        </p:nvSpPr>
        <p:spPr bwMode="auto">
          <a:xfrm>
            <a:off x="0" y="3548063"/>
            <a:ext cx="9144000" cy="63500"/>
          </a:xfrm>
          <a:prstGeom prst="rect">
            <a:avLst/>
          </a:prstGeom>
          <a:solidFill>
            <a:srgbClr val="D6AC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225" name="文本框 29"/>
          <p:cNvSpPr txBox="1">
            <a:spLocks noChangeArrowheads="1"/>
          </p:cNvSpPr>
          <p:nvPr/>
        </p:nvSpPr>
        <p:spPr bwMode="auto">
          <a:xfrm>
            <a:off x="2963851" y="2259698"/>
            <a:ext cx="341632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1E1E1E"/>
                </a:solidFill>
                <a:latin typeface="方正兰亭黑_GBK" charset="0"/>
                <a:ea typeface="方正兰亭黑_GBK" charset="0"/>
              </a:rPr>
              <a:t>何谓产业前沿？</a:t>
            </a:r>
            <a:endParaRPr lang="zh-CN" altLang="en-US" sz="3600" b="1" dirty="0">
              <a:solidFill>
                <a:srgbClr val="1E1E1E"/>
              </a:solidFill>
              <a:latin typeface="方正兰亭黑_GBK" charset="0"/>
              <a:ea typeface="方正兰亭黑_GBK" charset="0"/>
            </a:endParaRPr>
          </a:p>
        </p:txBody>
      </p:sp>
      <p:cxnSp>
        <p:nvCxnSpPr>
          <p:cNvPr id="9227" name="直接连接符 2"/>
          <p:cNvCxnSpPr>
            <a:cxnSpLocks noChangeShapeType="1"/>
          </p:cNvCxnSpPr>
          <p:nvPr/>
        </p:nvCxnSpPr>
        <p:spPr bwMode="auto">
          <a:xfrm>
            <a:off x="3048000" y="3027363"/>
            <a:ext cx="3209925" cy="0"/>
          </a:xfrm>
          <a:prstGeom prst="line">
            <a:avLst/>
          </a:prstGeom>
          <a:noFill/>
          <a:ln w="12700" cmpd="sng">
            <a:solidFill>
              <a:srgbClr val="1E1E1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8" name="直接连接符 20"/>
          <p:cNvCxnSpPr>
            <a:cxnSpLocks noChangeShapeType="1"/>
          </p:cNvCxnSpPr>
          <p:nvPr/>
        </p:nvCxnSpPr>
        <p:spPr bwMode="auto">
          <a:xfrm>
            <a:off x="3067050" y="2138363"/>
            <a:ext cx="3209925" cy="0"/>
          </a:xfrm>
          <a:prstGeom prst="line">
            <a:avLst/>
          </a:prstGeom>
          <a:noFill/>
          <a:ln w="12700" cmpd="sng">
            <a:solidFill>
              <a:srgbClr val="1E1E1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6941" y="236564"/>
            <a:ext cx="7672697" cy="458762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DBB76C"/>
                </a:solidFill>
              </a:rPr>
              <a:t>如何检验学习效果</a:t>
            </a:r>
            <a:endParaRPr lang="en-US" sz="2400" dirty="0">
              <a:solidFill>
                <a:srgbClr val="DBB76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3130" y="1333437"/>
            <a:ext cx="7886700" cy="3262312"/>
          </a:xfrm>
        </p:spPr>
        <p:txBody>
          <a:bodyPr>
            <a:norm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是否知晓相关产业中的关键元素？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sz="2000" dirty="0" smtClean="0">
                <a:solidFill>
                  <a:schemeClr val="bg1"/>
                </a:solidFill>
              </a:rPr>
              <a:t>人物史、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sz="2000" dirty="0" smtClean="0">
                <a:solidFill>
                  <a:schemeClr val="bg1"/>
                </a:solidFill>
              </a:rPr>
              <a:t>科技（理论、专著、期刊）、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sz="2000" dirty="0" smtClean="0">
                <a:solidFill>
                  <a:schemeClr val="bg1"/>
                </a:solidFill>
              </a:rPr>
              <a:t>机构（法规）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</a:rPr>
              <a:t>是否能参与讨论产业前沿问题？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sz="2000" dirty="0" smtClean="0">
                <a:solidFill>
                  <a:schemeClr val="bg1"/>
                </a:solidFill>
              </a:rPr>
              <a:t>相关产业的基本度量衡、产业指标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sz="2000" dirty="0" smtClean="0">
                <a:solidFill>
                  <a:schemeClr val="bg1"/>
                </a:solidFill>
              </a:rPr>
              <a:t>产业的关键社会法规、技术限制、自然环境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</a:rPr>
              <a:t>是否能与小团队编撰可公开发布的见解？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sz="2000" dirty="0" smtClean="0">
                <a:solidFill>
                  <a:schemeClr val="bg1"/>
                </a:solidFill>
              </a:rPr>
              <a:t>撰写产业分析报告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098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6317" y="226227"/>
            <a:ext cx="7684910" cy="483182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DBB76C"/>
                </a:solidFill>
              </a:rPr>
              <a:t>学习产出</a:t>
            </a:r>
            <a:endParaRPr lang="en-US" sz="2400" dirty="0">
              <a:solidFill>
                <a:srgbClr val="DBB76C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4701" y="1345299"/>
            <a:ext cx="3983731" cy="24572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819" y="1337083"/>
            <a:ext cx="1918064" cy="246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168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2801113" y="270941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zh-CN" altLang="en-US" sz="2400" dirty="0">
                <a:solidFill>
                  <a:srgbClr val="DBB76C"/>
                </a:solidFill>
                <a:latin typeface="Arial" panose="020B0604020202020204" pitchFamily="34" charset="0"/>
              </a:rPr>
              <a:t>数字出版的多种呈现格式</a:t>
            </a:r>
            <a:endParaRPr lang="zh-CN" altLang="en-US" sz="975" kern="0" dirty="0">
              <a:solidFill>
                <a:srgbClr val="DBB76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9" name="Picture 18" descr="IMG_1872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24145" y="1328072"/>
            <a:ext cx="4667968" cy="249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21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3157833" y="273327"/>
            <a:ext cx="5374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kern="0" dirty="0">
                <a:solidFill>
                  <a:srgbClr val="DBB76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形成产业的前提：</a:t>
            </a:r>
          </a:p>
        </p:txBody>
      </p:sp>
      <p:cxnSp>
        <p:nvCxnSpPr>
          <p:cNvPr id="23" name="直接连接符 22"/>
          <p:cNvCxnSpPr/>
          <p:nvPr/>
        </p:nvCxnSpPr>
        <p:spPr>
          <a:xfrm flipH="1" flipV="1">
            <a:off x="2025614" y="1285087"/>
            <a:ext cx="4876800" cy="32657"/>
          </a:xfrm>
          <a:prstGeom prst="line">
            <a:avLst/>
          </a:prstGeom>
          <a:ln>
            <a:solidFill>
              <a:srgbClr val="3A3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1"/>
          <p:cNvSpPr>
            <a:spLocks noGrp="1"/>
          </p:cNvSpPr>
          <p:nvPr/>
        </p:nvSpPr>
        <p:spPr bwMode="auto">
          <a:xfrm>
            <a:off x="1177889" y="924343"/>
            <a:ext cx="6572250" cy="2807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9056" tIns="34529" rIns="69056" bIns="34529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  <a:t>产品系统设计，需要遵循</a:t>
            </a:r>
            <a:r>
              <a:rPr lang="en-US" altLang="zh-CN" sz="2000" dirty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  <a:t/>
            </a:r>
            <a:br>
              <a:rPr lang="en-US" altLang="zh-CN" sz="2000" dirty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</a:br>
            <a:r>
              <a:rPr lang="zh-CN" altLang="en-US" sz="2000" dirty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  <a:t>具有规律性的</a:t>
            </a:r>
            <a:r>
              <a:rPr lang="en-US" altLang="zh-CN" sz="2000" dirty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  <a:t/>
            </a:r>
            <a:br>
              <a:rPr lang="en-US" altLang="zh-CN" sz="2000" dirty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</a:br>
            <a:r>
              <a:rPr lang="zh-CN" altLang="en-US" sz="2000" dirty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  <a:t>格式</a:t>
            </a:r>
            <a:r>
              <a:rPr lang="en-US" altLang="zh-CN" sz="2000" dirty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  <a:t/>
            </a:r>
            <a:br>
              <a:rPr lang="en-US" altLang="zh-CN" sz="2000" dirty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</a:br>
            <a:r>
              <a:rPr lang="zh-CN" altLang="en-US" sz="2000" dirty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  <a:t>（模版、标准、协议）</a:t>
            </a:r>
            <a:endParaRPr lang="en-US" altLang="zh-CN" sz="2000" dirty="0">
              <a:solidFill>
                <a:schemeClr val="bg1"/>
              </a:solidFill>
              <a:latin typeface="Hei" charset="-122"/>
              <a:ea typeface="Hei" charset="-122"/>
              <a:cs typeface="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78731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3107294" y="291421"/>
            <a:ext cx="7703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DBB76C"/>
                </a:solidFill>
                <a:latin typeface="Arial" panose="020B0604020202020204" pitchFamily="34" charset="0"/>
              </a:rPr>
              <a:t>合弄制宪章中文版</a:t>
            </a:r>
            <a:endParaRPr lang="en-US" altLang="zh-CN" sz="2400" dirty="0">
              <a:solidFill>
                <a:srgbClr val="DBB76C"/>
              </a:solidFill>
            </a:endParaRPr>
          </a:p>
        </p:txBody>
      </p:sp>
      <p:sp>
        <p:nvSpPr>
          <p:cNvPr id="17" name="Rectangle 2"/>
          <p:cNvSpPr>
            <a:spLocks noGrp="1" noChangeArrowheads="1"/>
          </p:cNvSpPr>
          <p:nvPr/>
        </p:nvSpPr>
        <p:spPr bwMode="auto">
          <a:xfrm>
            <a:off x="782906" y="599480"/>
            <a:ext cx="6572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9056" tIns="34529" rIns="69056" bIns="34529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</a:defRPr>
            </a:lvl9pPr>
          </a:lstStyle>
          <a:p>
            <a:endParaRPr lang="en-US" altLang="zh-CN" sz="1050" dirty="0">
              <a:latin typeface="Arial" panose="020B0604020202020204" pitchFamily="34" charset="0"/>
            </a:endParaRPr>
          </a:p>
        </p:txBody>
      </p:sp>
      <p:pic>
        <p:nvPicPr>
          <p:cNvPr id="52" name="Picture 3" descr="合弄制_封面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0441" y="1307270"/>
            <a:ext cx="4784980" cy="3353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4"/>
          <p:cNvSpPr txBox="1">
            <a:spLocks noChangeArrowheads="1"/>
          </p:cNvSpPr>
          <p:nvPr/>
        </p:nvSpPr>
        <p:spPr bwMode="auto">
          <a:xfrm>
            <a:off x="2832973" y="4841720"/>
            <a:ext cx="319991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e-IL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r>
              <a:rPr lang="en-US" altLang="zh-CN" sz="1050" dirty="0">
                <a:solidFill>
                  <a:srgbClr val="DBB76C"/>
                </a:solidFill>
              </a:rPr>
              <a:t>http://toyhouse.cc/wiki/index.php/</a:t>
            </a:r>
            <a:r>
              <a:rPr lang="en-US" altLang="en-US" sz="1050" dirty="0">
                <a:solidFill>
                  <a:srgbClr val="DBB76C"/>
                </a:solidFill>
              </a:rPr>
              <a:t>合弄制宪章</a:t>
            </a:r>
            <a:r>
              <a:rPr lang="en-US" altLang="zh-CN" sz="1050" dirty="0">
                <a:solidFill>
                  <a:srgbClr val="DBB76C"/>
                </a:solidFill>
              </a:rPr>
              <a:t>4.1</a:t>
            </a:r>
          </a:p>
        </p:txBody>
      </p:sp>
    </p:spTree>
    <p:extLst>
      <p:ext uri="{BB962C8B-B14F-4D97-AF65-F5344CB8AC3E}">
        <p14:creationId xmlns:p14="http://schemas.microsoft.com/office/powerpoint/2010/main" val="5434712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26252" y="4375795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/>
          <a:p>
            <a:fld id="{34F1E86F-CBF7-4DF7-824A-AB405C555AAE}" type="slidenum">
              <a:rPr lang="zh-CN" altLang="en-US" sz="2400">
                <a:solidFill>
                  <a:schemeClr val="bg1"/>
                </a:solidFill>
              </a:rPr>
              <a:pPr/>
              <a:t>35</a:t>
            </a:fld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58368" y="276320"/>
            <a:ext cx="8132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DBB76C"/>
                </a:solidFill>
                <a:latin typeface="Arial" panose="020B0604020202020204" pitchFamily="34" charset="0"/>
              </a:rPr>
              <a:t>团队协同的工作流程</a:t>
            </a:r>
            <a:r>
              <a:rPr lang="en-US" altLang="zh-CN" sz="2400" dirty="0">
                <a:solidFill>
                  <a:srgbClr val="DBB76C"/>
                </a:solidFill>
                <a:latin typeface="Arial" panose="020B0604020202020204" pitchFamily="34" charset="0"/>
              </a:rPr>
              <a:t> </a:t>
            </a:r>
            <a:r>
              <a:rPr lang="zh-CN" altLang="en-US" sz="2400" dirty="0">
                <a:solidFill>
                  <a:srgbClr val="DBB76C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400" dirty="0">
                <a:solidFill>
                  <a:srgbClr val="DBB76C"/>
                </a:solidFill>
                <a:latin typeface="Arial" panose="020B0604020202020204" pitchFamily="34" charset="0"/>
              </a:rPr>
              <a:t>Workflow of Operating Systems</a:t>
            </a:r>
            <a:r>
              <a:rPr lang="zh-CN" altLang="en-US" sz="2400" dirty="0">
                <a:solidFill>
                  <a:srgbClr val="DBB76C"/>
                </a:solidFill>
                <a:latin typeface="Arial" panose="020B0604020202020204" pitchFamily="34" charset="0"/>
              </a:rPr>
              <a:t>）</a:t>
            </a:r>
            <a:endParaRPr lang="en-US" altLang="zh-CN" sz="2400" dirty="0">
              <a:solidFill>
                <a:srgbClr val="DBB76C"/>
              </a:solidFill>
            </a:endParaRPr>
          </a:p>
        </p:txBody>
      </p:sp>
      <p:sp>
        <p:nvSpPr>
          <p:cNvPr id="17" name="Rectangle 2"/>
          <p:cNvSpPr>
            <a:spLocks noGrp="1" noChangeArrowheads="1"/>
          </p:cNvSpPr>
          <p:nvPr/>
        </p:nvSpPr>
        <p:spPr bwMode="auto">
          <a:xfrm>
            <a:off x="782906" y="599480"/>
            <a:ext cx="6572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9056" tIns="34529" rIns="69056" bIns="34529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</a:defRPr>
            </a:lvl9pPr>
          </a:lstStyle>
          <a:p>
            <a:endParaRPr lang="en-US" altLang="zh-CN" sz="1050" dirty="0">
              <a:latin typeface="Arial" panose="020B0604020202020204" pitchFamily="34" charset="0"/>
            </a:endParaRPr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4978" y="1296048"/>
            <a:ext cx="4088876" cy="3558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Oval Callout 4"/>
          <p:cNvSpPr>
            <a:spLocks noChangeArrowheads="1"/>
          </p:cNvSpPr>
          <p:nvPr/>
        </p:nvSpPr>
        <p:spPr bwMode="auto">
          <a:xfrm>
            <a:off x="6871822" y="3845123"/>
            <a:ext cx="701279" cy="1298377"/>
          </a:xfrm>
          <a:prstGeom prst="wedgeEllipseCallout">
            <a:avLst>
              <a:gd name="adj1" fmla="val -262653"/>
              <a:gd name="adj2" fmla="val -3884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defPPr>
              <a:defRPr lang="he-IL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r>
              <a:rPr lang="zh-CN" altLang="en-US" sz="1350" b="0"/>
              <a:t>治理</a:t>
            </a:r>
            <a:endParaRPr lang="en-US" altLang="zh-CN" sz="1350" b="0"/>
          </a:p>
          <a:p>
            <a:r>
              <a:rPr lang="zh-CN" altLang="en-US" sz="1350" b="0"/>
              <a:t>会议</a:t>
            </a:r>
            <a:endParaRPr lang="en-US" altLang="zh-CN" sz="1350" b="0"/>
          </a:p>
        </p:txBody>
      </p:sp>
      <p:sp>
        <p:nvSpPr>
          <p:cNvPr id="16" name="Oval Callout 112"/>
          <p:cNvSpPr>
            <a:spLocks noChangeArrowheads="1"/>
          </p:cNvSpPr>
          <p:nvPr/>
        </p:nvSpPr>
        <p:spPr bwMode="auto">
          <a:xfrm>
            <a:off x="7060504" y="2422957"/>
            <a:ext cx="702469" cy="1298377"/>
          </a:xfrm>
          <a:prstGeom prst="wedgeEllipseCallout">
            <a:avLst>
              <a:gd name="adj1" fmla="val -279713"/>
              <a:gd name="adj2" fmla="val 21019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defPPr>
              <a:defRPr lang="he-IL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r>
              <a:rPr lang="zh-CN" altLang="en-US" sz="1350" b="0"/>
              <a:t>战术</a:t>
            </a:r>
            <a:endParaRPr lang="en-US" altLang="zh-CN" sz="1350" b="0" dirty="0"/>
          </a:p>
          <a:p>
            <a:r>
              <a:rPr lang="zh-CN" altLang="en-US" sz="1350" b="0" dirty="0"/>
              <a:t>会议</a:t>
            </a:r>
            <a:endParaRPr lang="en-US" altLang="zh-CN" sz="1350" b="0" dirty="0"/>
          </a:p>
        </p:txBody>
      </p:sp>
      <p:sp>
        <p:nvSpPr>
          <p:cNvPr id="18" name="Oval Callout 112"/>
          <p:cNvSpPr>
            <a:spLocks noChangeArrowheads="1"/>
          </p:cNvSpPr>
          <p:nvPr/>
        </p:nvSpPr>
        <p:spPr bwMode="auto">
          <a:xfrm>
            <a:off x="7038857" y="897607"/>
            <a:ext cx="702469" cy="1298377"/>
          </a:xfrm>
          <a:prstGeom prst="wedgeEllipseCallout">
            <a:avLst>
              <a:gd name="adj1" fmla="val -133574"/>
              <a:gd name="adj2" fmla="val 64454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defPPr>
              <a:defRPr lang="he-IL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r>
              <a:rPr lang="zh-CN" altLang="en-US" sz="1350" b="0" dirty="0"/>
              <a:t>发掘</a:t>
            </a:r>
            <a:endParaRPr lang="en-US" altLang="zh-CN" sz="1350" b="0" dirty="0"/>
          </a:p>
          <a:p>
            <a:r>
              <a:rPr lang="zh-CN" altLang="en-US" sz="1350" b="0" dirty="0"/>
              <a:t>问题</a:t>
            </a:r>
            <a:endParaRPr lang="en-US" altLang="zh-CN" sz="1350" b="0" dirty="0"/>
          </a:p>
        </p:txBody>
      </p:sp>
      <p:sp>
        <p:nvSpPr>
          <p:cNvPr id="19" name="Oval Callout 112"/>
          <p:cNvSpPr>
            <a:spLocks noChangeArrowheads="1"/>
          </p:cNvSpPr>
          <p:nvPr/>
        </p:nvSpPr>
        <p:spPr bwMode="auto">
          <a:xfrm>
            <a:off x="1390111" y="1135949"/>
            <a:ext cx="702469" cy="1298377"/>
          </a:xfrm>
          <a:prstGeom prst="wedgeEllipseCallout">
            <a:avLst>
              <a:gd name="adj1" fmla="val 92417"/>
              <a:gd name="adj2" fmla="val 30296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defPPr>
              <a:defRPr lang="he-IL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r>
              <a:rPr lang="zh-CN" altLang="en-US" sz="1350" b="0" dirty="0"/>
              <a:t>任务</a:t>
            </a:r>
          </a:p>
          <a:p>
            <a:r>
              <a:rPr lang="zh-CN" altLang="en-US" sz="1350" b="0" dirty="0"/>
              <a:t>排程</a:t>
            </a:r>
            <a:endParaRPr lang="en-US" altLang="zh-CN" sz="1350" b="0" dirty="0"/>
          </a:p>
        </p:txBody>
      </p:sp>
    </p:spTree>
    <p:extLst>
      <p:ext uri="{BB962C8B-B14F-4D97-AF65-F5344CB8AC3E}">
        <p14:creationId xmlns:p14="http://schemas.microsoft.com/office/powerpoint/2010/main" val="19389871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26252" y="4375795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/>
          <a:p>
            <a:fld id="{34F1E86F-CBF7-4DF7-824A-AB405C555AAE}" type="slidenum">
              <a:rPr lang="zh-CN" altLang="en-US" sz="2400">
                <a:solidFill>
                  <a:schemeClr val="bg1"/>
                </a:solidFill>
              </a:rPr>
              <a:pPr/>
              <a:t>36</a:t>
            </a:fld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405020" y="283744"/>
            <a:ext cx="7703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DBB76C"/>
                </a:solidFill>
                <a:latin typeface="Arial" panose="020B0604020202020204" pitchFamily="34" charset="0"/>
              </a:rPr>
              <a:t>会议进程规范</a:t>
            </a:r>
            <a:endParaRPr lang="en-US" altLang="zh-CN" sz="2400" dirty="0">
              <a:solidFill>
                <a:srgbClr val="DBB76C"/>
              </a:solidFill>
            </a:endParaRPr>
          </a:p>
        </p:txBody>
      </p:sp>
      <p:sp>
        <p:nvSpPr>
          <p:cNvPr id="17" name="Rectangle 2"/>
          <p:cNvSpPr>
            <a:spLocks noGrp="1" noChangeArrowheads="1"/>
          </p:cNvSpPr>
          <p:nvPr/>
        </p:nvSpPr>
        <p:spPr bwMode="auto">
          <a:xfrm>
            <a:off x="782906" y="599480"/>
            <a:ext cx="6572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9056" tIns="34529" rIns="69056" bIns="34529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</a:defRPr>
            </a:lvl9pPr>
          </a:lstStyle>
          <a:p>
            <a:endParaRPr lang="en-US" altLang="zh-CN" sz="1050" dirty="0">
              <a:latin typeface="Arial" panose="020B0604020202020204" pitchFamily="34" charset="0"/>
            </a:endParaRPr>
          </a:p>
        </p:txBody>
      </p:sp>
      <p:pic>
        <p:nvPicPr>
          <p:cNvPr id="20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7767" y="1315266"/>
            <a:ext cx="2332108" cy="341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63763" y="1232554"/>
            <a:ext cx="2465474" cy="3581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39549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26252" y="4375795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/>
          <a:p>
            <a:fld id="{34F1E86F-CBF7-4DF7-824A-AB405C555AAE}" type="slidenum">
              <a:rPr lang="zh-CN" altLang="en-US" sz="2400">
                <a:solidFill>
                  <a:schemeClr val="bg1"/>
                </a:solidFill>
              </a:rPr>
              <a:pPr/>
              <a:t>37</a:t>
            </a:fld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621397" y="285997"/>
            <a:ext cx="7703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DBB76C"/>
                </a:solidFill>
                <a:latin typeface="Arial" panose="020B0604020202020204" pitchFamily="34" charset="0"/>
              </a:rPr>
              <a:t>基于开源模式的全球学习工作流</a:t>
            </a:r>
            <a:endParaRPr lang="en-US" altLang="zh-CN" sz="2400" dirty="0">
              <a:solidFill>
                <a:srgbClr val="DBB76C"/>
              </a:solidFill>
            </a:endParaRPr>
          </a:p>
        </p:txBody>
      </p:sp>
      <p:sp>
        <p:nvSpPr>
          <p:cNvPr id="17" name="Rectangle 2"/>
          <p:cNvSpPr>
            <a:spLocks noGrp="1" noChangeArrowheads="1"/>
          </p:cNvSpPr>
          <p:nvPr/>
        </p:nvSpPr>
        <p:spPr bwMode="auto">
          <a:xfrm>
            <a:off x="782906" y="599480"/>
            <a:ext cx="6572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9056" tIns="34529" rIns="69056" bIns="34529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charset="0"/>
              </a:defRPr>
            </a:lvl9pPr>
          </a:lstStyle>
          <a:p>
            <a:endParaRPr lang="en-US" altLang="zh-CN" sz="1050" dirty="0">
              <a:latin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1029" y="1501588"/>
            <a:ext cx="2149640" cy="16016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755" y="3389886"/>
            <a:ext cx="3940778" cy="16751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6538" y="2999789"/>
            <a:ext cx="1643462" cy="5805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3307" y="3706574"/>
            <a:ext cx="1331500" cy="133149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8560" y="1201403"/>
            <a:ext cx="2330411" cy="337059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0662" y="4571998"/>
            <a:ext cx="2727044" cy="36979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4061" y="1229523"/>
            <a:ext cx="1749275" cy="214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5943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4"/>
          <p:cNvSpPr/>
          <p:nvPr/>
        </p:nvSpPr>
        <p:spPr>
          <a:xfrm>
            <a:off x="4857862" y="3001561"/>
            <a:ext cx="4023473" cy="535742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5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41" name="Rectangle 4"/>
          <p:cNvSpPr/>
          <p:nvPr/>
        </p:nvSpPr>
        <p:spPr>
          <a:xfrm>
            <a:off x="92961" y="1313329"/>
            <a:ext cx="3118709" cy="535742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5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42" name="等腰三角形 2"/>
          <p:cNvSpPr/>
          <p:nvPr/>
        </p:nvSpPr>
        <p:spPr>
          <a:xfrm rot="14153648">
            <a:off x="4822524" y="1269175"/>
            <a:ext cx="376720" cy="2362329"/>
          </a:xfrm>
          <a:prstGeom prst="triangl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43" name="Rectangle 42"/>
          <p:cNvSpPr/>
          <p:nvPr/>
        </p:nvSpPr>
        <p:spPr>
          <a:xfrm>
            <a:off x="-2290" y="721247"/>
            <a:ext cx="9146290" cy="4422254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5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pic>
        <p:nvPicPr>
          <p:cNvPr id="44" name="Picture 5" descr="tre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41" y="2307301"/>
            <a:ext cx="4901928" cy="2251823"/>
          </a:xfrm>
          <a:prstGeom prst="rect">
            <a:avLst/>
          </a:prstGeom>
        </p:spPr>
      </p:pic>
      <p:sp>
        <p:nvSpPr>
          <p:cNvPr id="45" name="Rectangle 35"/>
          <p:cNvSpPr/>
          <p:nvPr/>
        </p:nvSpPr>
        <p:spPr>
          <a:xfrm>
            <a:off x="99830" y="3865641"/>
            <a:ext cx="8394921" cy="4423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5" dirty="0">
              <a:latin typeface="Rockwell" pitchFamily="18" charset="0"/>
            </a:endParaRPr>
          </a:p>
        </p:txBody>
      </p:sp>
      <p:grpSp>
        <p:nvGrpSpPr>
          <p:cNvPr id="4" name="Group 103"/>
          <p:cNvGrpSpPr/>
          <p:nvPr/>
        </p:nvGrpSpPr>
        <p:grpSpPr>
          <a:xfrm>
            <a:off x="261599" y="3488264"/>
            <a:ext cx="1163577" cy="872683"/>
            <a:chOff x="1820292" y="2566185"/>
            <a:chExt cx="1818258" cy="1818258"/>
          </a:xfrm>
          <a:noFill/>
        </p:grpSpPr>
        <p:sp>
          <p:nvSpPr>
            <p:cNvPr id="47" name="Oval 104"/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75" b="1" dirty="0"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Concept Generation</a:t>
              </a:r>
              <a:endParaRPr lang="en-US" sz="675" b="1" dirty="0"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  <p:sp>
          <p:nvSpPr>
            <p:cNvPr id="48" name="Oval 105"/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</p:grpSp>
      <p:grpSp>
        <p:nvGrpSpPr>
          <p:cNvPr id="5" name="Group 100"/>
          <p:cNvGrpSpPr/>
          <p:nvPr/>
        </p:nvGrpSpPr>
        <p:grpSpPr>
          <a:xfrm>
            <a:off x="1301209" y="3488264"/>
            <a:ext cx="1163577" cy="872683"/>
            <a:chOff x="1820292" y="2428401"/>
            <a:chExt cx="1818258" cy="1818258"/>
          </a:xfrm>
          <a:noFill/>
        </p:grpSpPr>
        <p:sp>
          <p:nvSpPr>
            <p:cNvPr id="50" name="Oval 101"/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25" b="1" dirty="0"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Resource Planning</a:t>
              </a:r>
              <a:endParaRPr lang="en-US" sz="525" b="1" dirty="0"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  <p:sp>
          <p:nvSpPr>
            <p:cNvPr id="51" name="Oval 102"/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b="1" dirty="0"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</p:grpSp>
      <p:grpSp>
        <p:nvGrpSpPr>
          <p:cNvPr id="6" name="Group 106"/>
          <p:cNvGrpSpPr/>
          <p:nvPr/>
        </p:nvGrpSpPr>
        <p:grpSpPr>
          <a:xfrm>
            <a:off x="2295029" y="3488264"/>
            <a:ext cx="1163577" cy="872683"/>
            <a:chOff x="1820292" y="2566185"/>
            <a:chExt cx="1818258" cy="1818258"/>
          </a:xfrm>
          <a:noFill/>
        </p:grpSpPr>
        <p:sp>
          <p:nvSpPr>
            <p:cNvPr id="53" name="Oval 107"/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b="1" dirty="0" err="1"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Coordi</a:t>
              </a:r>
              <a:r>
                <a:rPr lang="en-US" altLang="zh-CN" sz="1050" b="1" dirty="0"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-nation</a:t>
              </a:r>
              <a:endParaRPr lang="en-US" sz="1050" b="1" dirty="0"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  <p:sp>
          <p:nvSpPr>
            <p:cNvPr id="54" name="Oval 108"/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b="1" dirty="0"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</p:grpSp>
      <p:grpSp>
        <p:nvGrpSpPr>
          <p:cNvPr id="7" name="Group 109"/>
          <p:cNvGrpSpPr/>
          <p:nvPr/>
        </p:nvGrpSpPr>
        <p:grpSpPr>
          <a:xfrm>
            <a:off x="3334639" y="3511785"/>
            <a:ext cx="1163577" cy="872683"/>
            <a:chOff x="1820292" y="2428401"/>
            <a:chExt cx="1818258" cy="1818258"/>
          </a:xfrm>
          <a:noFill/>
        </p:grpSpPr>
        <p:sp>
          <p:nvSpPr>
            <p:cNvPr id="56" name="Oval 110"/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" b="1" dirty="0"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Engineering Refinement</a:t>
              </a:r>
              <a:endParaRPr lang="en-US" sz="600" b="1" dirty="0"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  <p:sp>
          <p:nvSpPr>
            <p:cNvPr id="57" name="Oval 111"/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b="1" dirty="0"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</p:grpSp>
      <p:grpSp>
        <p:nvGrpSpPr>
          <p:cNvPr id="9" name="组合 6"/>
          <p:cNvGrpSpPr/>
          <p:nvPr/>
        </p:nvGrpSpPr>
        <p:grpSpPr>
          <a:xfrm>
            <a:off x="3972518" y="681189"/>
            <a:ext cx="4470617" cy="2139443"/>
            <a:chOff x="95075" y="1107756"/>
            <a:chExt cx="8271721" cy="5501837"/>
          </a:xfrm>
        </p:grpSpPr>
        <p:pic>
          <p:nvPicPr>
            <p:cNvPr id="62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0942" y="1107756"/>
              <a:ext cx="7475854" cy="5501837"/>
            </a:xfrm>
            <a:prstGeom prst="rect">
              <a:avLst/>
            </a:prstGeom>
          </p:spPr>
        </p:pic>
        <p:pic>
          <p:nvPicPr>
            <p:cNvPr id="63" name="Picture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1022" y="3191933"/>
              <a:ext cx="749920" cy="499533"/>
            </a:xfrm>
            <a:prstGeom prst="rect">
              <a:avLst/>
            </a:prstGeom>
          </p:spPr>
        </p:pic>
        <p:pic>
          <p:nvPicPr>
            <p:cNvPr id="64" name="Picture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075" y="3947438"/>
              <a:ext cx="795867" cy="426672"/>
            </a:xfrm>
            <a:prstGeom prst="rect">
              <a:avLst/>
            </a:prstGeom>
          </p:spPr>
        </p:pic>
      </p:grpSp>
      <p:sp>
        <p:nvSpPr>
          <p:cNvPr id="69" name="Content Placeholder 2"/>
          <p:cNvSpPr txBox="1">
            <a:spLocks/>
          </p:cNvSpPr>
          <p:nvPr/>
        </p:nvSpPr>
        <p:spPr>
          <a:xfrm>
            <a:off x="586291" y="657883"/>
            <a:ext cx="4021448" cy="43921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None/>
            </a:pPr>
            <a:endParaRPr lang="en-US" sz="2100" dirty="0">
              <a:solidFill>
                <a:schemeClr val="bg1"/>
              </a:solidFill>
              <a:latin typeface="华文细黑"/>
              <a:ea typeface="华文细黑"/>
              <a:cs typeface="华文细黑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175079" y="3049534"/>
            <a:ext cx="3476528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75" dirty="0">
                <a:solidFill>
                  <a:srgbClr val="FFFFFF"/>
                </a:solidFill>
                <a:latin typeface="华文细黑"/>
                <a:ea typeface="华文细黑"/>
                <a:cs typeface="华文细黑"/>
              </a:rPr>
              <a:t>学习内容：基于产品或服务系统的项目化学习进程</a:t>
            </a:r>
            <a:endParaRPr lang="en-US" sz="975" dirty="0">
              <a:solidFill>
                <a:srgbClr val="FFFFFF"/>
              </a:solidFill>
              <a:latin typeface="华文细黑"/>
              <a:ea typeface="华文细黑"/>
              <a:cs typeface="华文细黑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3766" y="1325348"/>
            <a:ext cx="3310872" cy="392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75" dirty="0">
                <a:solidFill>
                  <a:srgbClr val="FFFFFF"/>
                </a:solidFill>
                <a:latin typeface="华文细黑"/>
                <a:ea typeface="华文细黑"/>
                <a:cs typeface="华文细黑"/>
              </a:rPr>
              <a:t>学习组织的纪律：</a:t>
            </a:r>
          </a:p>
          <a:p>
            <a:r>
              <a:rPr lang="zh-CN" altLang="en-US" sz="975" dirty="0">
                <a:solidFill>
                  <a:srgbClr val="FFFFFF"/>
                </a:solidFill>
                <a:latin typeface="华文细黑"/>
                <a:ea typeface="华文细黑"/>
                <a:cs typeface="华文细黑"/>
              </a:rPr>
              <a:t>四种驱动群体的力量</a:t>
            </a:r>
            <a:endParaRPr lang="en-US" altLang="zh-CN" sz="975" dirty="0">
              <a:solidFill>
                <a:srgbClr val="FFFFFF"/>
              </a:solidFill>
              <a:latin typeface="华文细黑"/>
              <a:ea typeface="华文细黑"/>
              <a:cs typeface="华文细黑"/>
            </a:endParaRPr>
          </a:p>
        </p:txBody>
      </p:sp>
      <p:sp>
        <p:nvSpPr>
          <p:cNvPr id="31" name="Rectangle 4"/>
          <p:cNvSpPr/>
          <p:nvPr/>
        </p:nvSpPr>
        <p:spPr>
          <a:xfrm>
            <a:off x="6085381" y="4222540"/>
            <a:ext cx="2898333" cy="535742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5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085380" y="4271738"/>
            <a:ext cx="2980932" cy="392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75" dirty="0">
                <a:solidFill>
                  <a:srgbClr val="FFFFFF"/>
                </a:solidFill>
                <a:latin typeface="华文细黑"/>
                <a:ea typeface="华文细黑"/>
                <a:cs typeface="华文细黑"/>
              </a:rPr>
              <a:t>学习的过程数据：教学格式要求并配合过程数据的采集</a:t>
            </a:r>
            <a:endParaRPr lang="en-US" altLang="zh-CN" sz="975" dirty="0">
              <a:solidFill>
                <a:srgbClr val="FFFFFF"/>
              </a:solidFill>
              <a:latin typeface="华文细黑"/>
              <a:ea typeface="华文细黑"/>
              <a:cs typeface="华文细黑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4377" y="4508922"/>
            <a:ext cx="5293340" cy="58805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5415" y="4531851"/>
            <a:ext cx="504357" cy="378268"/>
          </a:xfrm>
          <a:prstGeom prst="rect">
            <a:avLst/>
          </a:prstGeom>
        </p:spPr>
      </p:pic>
      <p:sp>
        <p:nvSpPr>
          <p:cNvPr id="36" name="标题 1"/>
          <p:cNvSpPr txBox="1">
            <a:spLocks/>
          </p:cNvSpPr>
          <p:nvPr/>
        </p:nvSpPr>
        <p:spPr>
          <a:xfrm>
            <a:off x="-787016" y="64137"/>
            <a:ext cx="10570464" cy="72124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80" tIns="34290" rIns="68580" bIns="34290" rtlCol="0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algn="ctr"/>
            <a:r>
              <a:rPr lang="zh-CN" altLang="en-US" sz="2400" dirty="0">
                <a:solidFill>
                  <a:srgbClr val="DBB76C"/>
                </a:solidFill>
                <a:latin typeface="黑体"/>
                <a:ea typeface="黑体"/>
                <a:cs typeface="黑体"/>
              </a:rPr>
              <a:t>产业前沿的学习是一</a:t>
            </a:r>
            <a:r>
              <a:rPr lang="zh-CN" altLang="en-US" sz="2400">
                <a:solidFill>
                  <a:srgbClr val="DBB76C"/>
                </a:solidFill>
                <a:latin typeface="黑体"/>
                <a:ea typeface="黑体"/>
                <a:cs typeface="黑体"/>
              </a:rPr>
              <a:t>个</a:t>
            </a:r>
            <a:r>
              <a:rPr lang="zh-CN" altLang="en-US" sz="2400" smtClean="0">
                <a:solidFill>
                  <a:srgbClr val="DBB76C"/>
                </a:solidFill>
                <a:latin typeface="黑体"/>
                <a:ea typeface="黑体"/>
                <a:cs typeface="黑体"/>
              </a:rPr>
              <a:t>涵盖三</a:t>
            </a:r>
            <a:r>
              <a:rPr lang="zh-CN" altLang="en-US" sz="2400" dirty="0">
                <a:solidFill>
                  <a:srgbClr val="DBB76C"/>
                </a:solidFill>
                <a:latin typeface="黑体"/>
                <a:ea typeface="黑体"/>
                <a:cs typeface="黑体"/>
              </a:rPr>
              <a:t>个群体学习面向的系统</a:t>
            </a:r>
            <a:endParaRPr lang="en-US" sz="2400" dirty="0">
              <a:solidFill>
                <a:srgbClr val="DBB76C"/>
              </a:solidFill>
              <a:latin typeface="黑体"/>
              <a:ea typeface="黑体"/>
              <a:cs typeface="黑体"/>
            </a:endParaRPr>
          </a:p>
        </p:txBody>
      </p:sp>
      <p:grpSp>
        <p:nvGrpSpPr>
          <p:cNvPr id="37" name="Group 109"/>
          <p:cNvGrpSpPr/>
          <p:nvPr/>
        </p:nvGrpSpPr>
        <p:grpSpPr>
          <a:xfrm>
            <a:off x="4593290" y="3537304"/>
            <a:ext cx="1163577" cy="872683"/>
            <a:chOff x="1820292" y="2428401"/>
            <a:chExt cx="1818258" cy="1818258"/>
          </a:xfrm>
          <a:noFill/>
        </p:grpSpPr>
        <p:sp>
          <p:nvSpPr>
            <p:cNvPr id="38" name="Oval 110"/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" b="1" dirty="0"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Market Deployment</a:t>
              </a:r>
              <a:endParaRPr lang="en-US" sz="600" b="1" dirty="0"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  <p:sp>
          <p:nvSpPr>
            <p:cNvPr id="40" name="Oval 111"/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b="1" dirty="0"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482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969" y="24428"/>
            <a:ext cx="7886700" cy="756532"/>
          </a:xfrm>
        </p:spPr>
        <p:txBody>
          <a:bodyPr>
            <a:normAutofit/>
          </a:bodyPr>
          <a:lstStyle/>
          <a:p>
            <a:pPr algn="ctr"/>
            <a:r>
              <a:rPr lang="zh-CN" altLang="en-US" sz="2400" dirty="0" smtClean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决策信息的</a:t>
            </a:r>
            <a:r>
              <a:rPr lang="zh-CN" altLang="en-US" sz="2400" dirty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基本度量衡</a:t>
            </a:r>
            <a:endParaRPr lang="en-US" sz="2400" dirty="0">
              <a:solidFill>
                <a:srgbClr val="DBB76C"/>
              </a:solidFill>
              <a:latin typeface="Hei" charset="-122"/>
              <a:ea typeface="Hei" charset="-122"/>
              <a:cs typeface="Hei" charset="-12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41813" y="1313811"/>
            <a:ext cx="2236326" cy="11430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700" dirty="0">
                <a:latin typeface="Hei" charset="-122"/>
                <a:ea typeface="Hei" charset="-122"/>
                <a:cs typeface="Hei" charset="-122"/>
              </a:rPr>
              <a:t>     </a:t>
            </a:r>
            <a:r>
              <a:rPr lang="zh-CN" altLang="en-US" sz="2700" dirty="0">
                <a:latin typeface="Hei" charset="-122"/>
                <a:ea typeface="Hei" charset="-122"/>
                <a:cs typeface="Hei" charset="-122"/>
              </a:rPr>
              <a:t>时间</a:t>
            </a:r>
            <a:endParaRPr lang="en-US" sz="2700" dirty="0">
              <a:latin typeface="Hei" charset="-122"/>
              <a:ea typeface="Hei" charset="-122"/>
              <a:cs typeface="Hei" charset="-12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50065" y="2912286"/>
            <a:ext cx="2236326" cy="11430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700" dirty="0">
                <a:latin typeface="Hei" charset="-122"/>
                <a:ea typeface="Hei" charset="-122"/>
                <a:cs typeface="Hei" charset="-122"/>
              </a:rPr>
              <a:t>   </a:t>
            </a:r>
            <a:r>
              <a:rPr lang="zh-CN" altLang="en-US" sz="2700" dirty="0">
                <a:latin typeface="Hei" charset="-122"/>
                <a:ea typeface="Hei" charset="-122"/>
                <a:cs typeface="Hei" charset="-122"/>
              </a:rPr>
              <a:t>可信度</a:t>
            </a:r>
            <a:endParaRPr lang="en-US" sz="2700" dirty="0">
              <a:latin typeface="Hei" charset="-122"/>
              <a:ea typeface="Hei" charset="-122"/>
              <a:cs typeface="Hei" charset="-12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9412" y="1313811"/>
            <a:ext cx="2236326" cy="11430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700" dirty="0">
                <a:latin typeface="Hei" charset="-122"/>
                <a:ea typeface="Hei" charset="-122"/>
                <a:cs typeface="Hei" charset="-122"/>
              </a:rPr>
              <a:t>     </a:t>
            </a:r>
            <a:r>
              <a:rPr lang="zh-CN" altLang="en-US" sz="2700" dirty="0">
                <a:latin typeface="Hei" charset="-122"/>
                <a:ea typeface="Hei" charset="-122"/>
                <a:cs typeface="Hei" charset="-122"/>
              </a:rPr>
              <a:t>空间</a:t>
            </a:r>
            <a:endParaRPr lang="en-US" sz="2700" dirty="0">
              <a:latin typeface="Hei" charset="-122"/>
              <a:ea typeface="Hei" charset="-122"/>
              <a:cs typeface="Hei" charset="-122"/>
            </a:endParaRPr>
          </a:p>
        </p:txBody>
      </p:sp>
      <p:cxnSp>
        <p:nvCxnSpPr>
          <p:cNvPr id="12" name="Straight Arrow Connector 11"/>
          <p:cNvCxnSpPr>
            <a:stCxn id="4" idx="2"/>
            <a:endCxn id="7" idx="1"/>
          </p:cNvCxnSpPr>
          <p:nvPr/>
        </p:nvCxnSpPr>
        <p:spPr>
          <a:xfrm>
            <a:off x="2059976" y="2456811"/>
            <a:ext cx="1390089" cy="1026975"/>
          </a:xfrm>
          <a:prstGeom prst="straightConnector1">
            <a:avLst/>
          </a:prstGeom>
          <a:ln w="63500">
            <a:solidFill>
              <a:srgbClr val="DBB76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8" idx="2"/>
            <a:endCxn id="7" idx="3"/>
          </p:cNvCxnSpPr>
          <p:nvPr/>
        </p:nvCxnSpPr>
        <p:spPr>
          <a:xfrm flipH="1">
            <a:off x="5686391" y="2456811"/>
            <a:ext cx="1211184" cy="1026975"/>
          </a:xfrm>
          <a:prstGeom prst="straightConnector1">
            <a:avLst/>
          </a:prstGeom>
          <a:ln w="63500">
            <a:solidFill>
              <a:srgbClr val="DBB76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1"/>
            <a:endCxn id="4" idx="3"/>
          </p:cNvCxnSpPr>
          <p:nvPr/>
        </p:nvCxnSpPr>
        <p:spPr>
          <a:xfrm flipH="1">
            <a:off x="3178139" y="1885311"/>
            <a:ext cx="2601273" cy="0"/>
          </a:xfrm>
          <a:prstGeom prst="straightConnector1">
            <a:avLst/>
          </a:prstGeom>
          <a:ln w="63500">
            <a:solidFill>
              <a:srgbClr val="DBB76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377" y="1699612"/>
            <a:ext cx="517703" cy="51770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308" y="1699612"/>
            <a:ext cx="517703" cy="51770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6479" y="3310480"/>
            <a:ext cx="588015" cy="53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227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1161953" y="239170"/>
            <a:ext cx="7982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DBB76C"/>
                </a:solidFill>
                <a:latin typeface="Calibri Light" panose="020F0302020204030204" pitchFamily="34" charset="0"/>
              </a:rPr>
              <a:t>资本密集、技术密集的产业才能被归类为前沿。。。</a:t>
            </a:r>
            <a:endParaRPr lang="zh-CN" altLang="en-US" sz="2400" dirty="0">
              <a:solidFill>
                <a:srgbClr val="DBB76C"/>
              </a:solidFill>
              <a:latin typeface="Calibri Light" panose="020F0302020204030204" pitchFamily="34" charset="0"/>
            </a:endParaRPr>
          </a:p>
        </p:txBody>
      </p:sp>
      <p:pic>
        <p:nvPicPr>
          <p:cNvPr id="13" name="Picture 2" descr="MDA Weapon Systems .jpg                                        0002ACAEMacintosh HD                   B60B21CE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36" y="1037857"/>
            <a:ext cx="4859423" cy="35287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5221784" y="1521334"/>
            <a:ext cx="3736982" cy="3394472"/>
          </a:xfrm>
        </p:spPr>
        <p:txBody>
          <a:bodyPr>
            <a:normAutofit/>
          </a:bodyPr>
          <a:lstStyle/>
          <a:p>
            <a:r>
              <a:rPr lang="zh-CN" altLang="en-US" sz="1800" dirty="0">
                <a:solidFill>
                  <a:schemeClr val="bg1"/>
                </a:solidFill>
              </a:rPr>
              <a:t>产业前沿的技术，多始于</a:t>
            </a:r>
            <a:endParaRPr lang="en-US" altLang="zh-CN" sz="1800" dirty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rgbClr val="DBB76C"/>
                </a:solidFill>
              </a:rPr>
              <a:t>军事应用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物流、金融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规模化的智能生活产品，如智能手机等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4862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2269" y="4799266"/>
            <a:ext cx="3528530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75" dirty="0"/>
              <a:t>http://</a:t>
            </a:r>
            <a:r>
              <a:rPr lang="en-US" sz="975" dirty="0" err="1"/>
              <a:t>www.slideshare.net</a:t>
            </a:r>
            <a:r>
              <a:rPr lang="en-US" sz="975" dirty="0"/>
              <a:t>/</a:t>
            </a:r>
            <a:r>
              <a:rPr lang="en-US" sz="975" dirty="0" err="1"/>
              <a:t>vangeest</a:t>
            </a:r>
            <a:r>
              <a:rPr lang="en-US" sz="975" dirty="0"/>
              <a:t>/exponential-organizations-h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17" y="326844"/>
            <a:ext cx="8225293" cy="47992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84248" y="192024"/>
            <a:ext cx="6830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DBB76C"/>
                </a:solidFill>
                <a:latin typeface="黑体"/>
                <a:ea typeface="黑体"/>
                <a:cs typeface="黑体"/>
              </a:rPr>
              <a:t>未来所有的公司</a:t>
            </a:r>
            <a:r>
              <a:rPr lang="zh-CN" altLang="en-US" sz="2400" dirty="0" smtClean="0">
                <a:solidFill>
                  <a:srgbClr val="DBB76C"/>
                </a:solidFill>
                <a:latin typeface="黑体"/>
                <a:ea typeface="黑体"/>
                <a:cs typeface="黑体"/>
              </a:rPr>
              <a:t>都将</a:t>
            </a:r>
            <a:r>
              <a:rPr lang="zh-CN" altLang="en-US" sz="2400" dirty="0">
                <a:solidFill>
                  <a:srgbClr val="DBB76C"/>
                </a:solidFill>
                <a:latin typeface="黑体"/>
                <a:ea typeface="黑体"/>
                <a:cs typeface="黑体"/>
              </a:rPr>
              <a:t>会成为软件公司</a:t>
            </a:r>
            <a:endParaRPr lang="en-US" sz="2400" dirty="0">
              <a:solidFill>
                <a:srgbClr val="DBB76C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791498" y="4091380"/>
            <a:ext cx="4452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未来所有的公司都</a:t>
            </a:r>
            <a:endParaRPr lang="en-US" altLang="zh-CN" sz="2000" dirty="0" smtClean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将会成为</a:t>
            </a:r>
            <a:r>
              <a:rPr lang="zh-CN" altLang="en-US" sz="2000" dirty="0" smtClean="0">
                <a:solidFill>
                  <a:srgbClr val="DBB76C"/>
                </a:solidFill>
                <a:latin typeface="黑体"/>
                <a:ea typeface="黑体"/>
                <a:cs typeface="黑体"/>
              </a:rPr>
              <a:t>软件</a:t>
            </a:r>
            <a:r>
              <a:rPr lang="zh-CN" altLang="en-US" sz="2000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公司</a:t>
            </a:r>
            <a:endParaRPr lang="en-US" sz="2000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13265364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1E1E1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zh-CN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charset="0"/>
              <a:ea typeface="宋体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0" y="3721395"/>
            <a:ext cx="9144000" cy="1422105"/>
          </a:xfrm>
          <a:prstGeom prst="rect">
            <a:avLst/>
          </a:prstGeom>
          <a:solidFill>
            <a:srgbClr val="1E1E1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zh-CN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charset="0"/>
              <a:ea typeface="宋体" charset="-122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19450" y="13264"/>
            <a:ext cx="2905099" cy="794970"/>
          </a:xfrm>
        </p:spPr>
        <p:txBody>
          <a:bodyPr>
            <a:normAutofit/>
          </a:bodyPr>
          <a:lstStyle/>
          <a:p>
            <a:pPr algn="ctr"/>
            <a:r>
              <a:rPr lang="zh-CN" altLang="en-US" sz="2400" dirty="0" smtClean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结论</a:t>
            </a:r>
            <a:endParaRPr lang="en-US" sz="2400" dirty="0">
              <a:solidFill>
                <a:srgbClr val="DBB76C"/>
              </a:solidFill>
              <a:latin typeface="Hei" charset="-122"/>
              <a:ea typeface="Hei" charset="-122"/>
              <a:cs typeface="Hei" charset="-122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650112"/>
              </p:ext>
            </p:extLst>
          </p:nvPr>
        </p:nvGraphicFramePr>
        <p:xfrm>
          <a:off x="767201" y="1318250"/>
          <a:ext cx="7438924" cy="2488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9462"/>
                <a:gridCol w="3719462"/>
              </a:tblGrid>
              <a:tr h="8458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b="0" dirty="0" smtClean="0">
                          <a:solidFill>
                            <a:schemeClr val="tx1"/>
                          </a:solidFill>
                          <a:latin typeface="Hei" charset="-122"/>
                          <a:ea typeface="Hei" charset="-122"/>
                          <a:cs typeface="Hei" charset="-122"/>
                        </a:rPr>
                        <a:t>宏观社会需要</a:t>
                      </a:r>
                      <a:endParaRPr lang="en-US" sz="3600" b="0" dirty="0" smtClean="0">
                        <a:solidFill>
                          <a:schemeClr val="tx1"/>
                        </a:solidFill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  <a:latin typeface="Hei" charset="-122"/>
                          <a:ea typeface="Hei" charset="-122"/>
                          <a:cs typeface="Hei" charset="-122"/>
                          <a:sym typeface="宋体" pitchFamily="2" charset="-122"/>
                        </a:rPr>
                        <a:t>机器与群体学习是产业路径</a:t>
                      </a:r>
                      <a:endParaRPr lang="en-US" altLang="zh-CN" sz="1800" b="0" dirty="0" smtClean="0">
                        <a:solidFill>
                          <a:schemeClr val="tx1"/>
                        </a:solidFill>
                        <a:latin typeface="Hei" charset="-122"/>
                        <a:ea typeface="Hei" charset="-122"/>
                        <a:cs typeface="Hei" charset="-122"/>
                        <a:sym typeface="宋体" pitchFamily="2" charset="-122"/>
                      </a:endParaRPr>
                    </a:p>
                    <a:p>
                      <a:pPr algn="ctr"/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  <a:latin typeface="Hei" charset="-122"/>
                          <a:ea typeface="Hei" charset="-122"/>
                          <a:cs typeface="Hei" charset="-122"/>
                          <a:sym typeface="宋体" pitchFamily="2" charset="-122"/>
                        </a:rPr>
                        <a:t>的战略决策基础</a:t>
                      </a:r>
                      <a:endParaRPr lang="en-US" altLang="zh-CN" sz="1800" b="0" dirty="0" smtClean="0">
                        <a:solidFill>
                          <a:schemeClr val="tx1"/>
                        </a:solidFill>
                        <a:latin typeface="Hei" charset="-122"/>
                        <a:ea typeface="Hei" charset="-122"/>
                        <a:cs typeface="Hei" charset="-122"/>
                        <a:sym typeface="宋体" pitchFamily="2" charset="-122"/>
                      </a:endParaRPr>
                    </a:p>
                    <a:p>
                      <a:pPr algn="ctr"/>
                      <a:endParaRPr lang="en-US" sz="1500" b="0" dirty="0">
                        <a:solidFill>
                          <a:schemeClr val="tx1"/>
                        </a:solidFill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 marL="68580" marR="68580" marT="34290" marB="34290"/>
                </a:tc>
              </a:tr>
              <a:tr h="8212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dirty="0" smtClean="0">
                          <a:solidFill>
                            <a:schemeClr val="tx1"/>
                          </a:solidFill>
                          <a:latin typeface="Hei" charset="-122"/>
                          <a:ea typeface="Hei" charset="-122"/>
                          <a:cs typeface="Hei" charset="-122"/>
                        </a:rPr>
                        <a:t>中观解决方案</a:t>
                      </a:r>
                      <a:endParaRPr lang="en-US" sz="3600" dirty="0" smtClean="0">
                        <a:solidFill>
                          <a:schemeClr val="tx1"/>
                        </a:solidFill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Hei" charset="-122"/>
                          <a:ea typeface="Hei" charset="-122"/>
                          <a:cs typeface="Hei" charset="-122"/>
                          <a:sym typeface="宋体" pitchFamily="2" charset="-122"/>
                        </a:rPr>
                        <a:t>可计算化”的知识体系</a:t>
                      </a:r>
                      <a:endParaRPr lang="en-US" altLang="zh-CN" sz="1800" dirty="0" smtClean="0">
                        <a:solidFill>
                          <a:schemeClr val="tx1"/>
                        </a:solidFill>
                        <a:latin typeface="Hei" charset="-122"/>
                        <a:ea typeface="Hei" charset="-122"/>
                        <a:cs typeface="Hei" charset="-122"/>
                        <a:sym typeface="宋体" pitchFamily="2" charset="-122"/>
                      </a:endParaRPr>
                    </a:p>
                    <a:p>
                      <a:pPr algn="ctr"/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Hei" charset="-122"/>
                          <a:ea typeface="Hei" charset="-122"/>
                          <a:cs typeface="Hei" charset="-122"/>
                          <a:sym typeface="宋体" pitchFamily="2" charset="-122"/>
                        </a:rPr>
                        <a:t>是可被客观度量与检验的资产“</a:t>
                      </a:r>
                      <a:endParaRPr lang="en-US" altLang="zh-CN" sz="1800" dirty="0" smtClean="0">
                        <a:solidFill>
                          <a:schemeClr val="tx1"/>
                        </a:solidFill>
                        <a:latin typeface="Hei" charset="-122"/>
                        <a:ea typeface="Hei" charset="-122"/>
                        <a:cs typeface="Hei" charset="-122"/>
                        <a:sym typeface="宋体" pitchFamily="2" charset="-122"/>
                      </a:endParaRPr>
                    </a:p>
                  </a:txBody>
                  <a:tcPr marL="68580" marR="68580" marT="34290" marB="34290"/>
                </a:tc>
              </a:tr>
              <a:tr h="8212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dirty="0" smtClean="0">
                          <a:solidFill>
                            <a:schemeClr val="tx1"/>
                          </a:solidFill>
                          <a:latin typeface="Hei" charset="-122"/>
                          <a:ea typeface="Hei" charset="-122"/>
                          <a:cs typeface="Hei" charset="-122"/>
                        </a:rPr>
                        <a:t>微观个人定位</a:t>
                      </a:r>
                      <a:endParaRPr lang="en-US" sz="3600" dirty="0" smtClean="0">
                        <a:solidFill>
                          <a:schemeClr val="tx1"/>
                        </a:solidFill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Hei" charset="-122"/>
                          <a:ea typeface="Hei" charset="-122"/>
                          <a:cs typeface="Hei" charset="-122"/>
                          <a:sym typeface="宋体" pitchFamily="2" charset="-122"/>
                        </a:rPr>
                        <a:t>（计算资源）协同能力的优劣</a:t>
                      </a:r>
                      <a:endParaRPr lang="en-US" altLang="zh-CN" sz="1800" dirty="0" smtClean="0">
                        <a:solidFill>
                          <a:schemeClr val="tx1"/>
                        </a:solidFill>
                        <a:latin typeface="Hei" charset="-122"/>
                        <a:ea typeface="Hei" charset="-122"/>
                        <a:cs typeface="Hei" charset="-122"/>
                        <a:sym typeface="宋体" pitchFamily="2" charset="-122"/>
                      </a:endParaRPr>
                    </a:p>
                    <a:p>
                      <a:pPr algn="ctr"/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Hei" charset="-122"/>
                          <a:ea typeface="Hei" charset="-122"/>
                          <a:cs typeface="Hei" charset="-122"/>
                          <a:sym typeface="宋体" pitchFamily="2" charset="-122"/>
                        </a:rPr>
                        <a:t>决定参与社会组织的身份与地位</a:t>
                      </a:r>
                      <a:endParaRPr lang="en-US" altLang="zh-CN" sz="1800" dirty="0" smtClean="0">
                        <a:solidFill>
                          <a:schemeClr val="tx1"/>
                        </a:solidFill>
                        <a:latin typeface="Hei" charset="-122"/>
                        <a:ea typeface="Hei" charset="-122"/>
                        <a:cs typeface="Hei" charset="-122"/>
                        <a:sym typeface="宋体" pitchFamily="2" charset="-122"/>
                      </a:endParaRPr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603" y="4047992"/>
            <a:ext cx="1543788" cy="92627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981" y="4026379"/>
            <a:ext cx="1665309" cy="96949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5149192" y="3900369"/>
            <a:ext cx="291642" cy="303517"/>
          </a:xfrm>
          <a:prstGeom prst="rect">
            <a:avLst/>
          </a:prstGeom>
          <a:solidFill>
            <a:srgbClr val="1E1E1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zh-CN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25325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928581" y="1412113"/>
            <a:ext cx="3286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Calibri Light" panose="020F0302020204030204" pitchFamily="34" charset="0"/>
              </a:rPr>
              <a:t>Q&amp;A</a:t>
            </a:r>
          </a:p>
          <a:p>
            <a:pPr algn="ctr"/>
            <a:endParaRPr lang="zh-CN" altLang="en-US" sz="3600" b="1" dirty="0">
              <a:solidFill>
                <a:srgbClr val="3A3A3A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818120" y="2001071"/>
            <a:ext cx="1253613" cy="0"/>
          </a:xfrm>
          <a:prstGeom prst="line">
            <a:avLst/>
          </a:prstGeom>
          <a:ln w="22225">
            <a:solidFill>
              <a:srgbClr val="FFC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任意多边形 9"/>
          <p:cNvSpPr/>
          <p:nvPr/>
        </p:nvSpPr>
        <p:spPr>
          <a:xfrm>
            <a:off x="2" y="3146404"/>
            <a:ext cx="9144000" cy="1997096"/>
          </a:xfrm>
          <a:custGeom>
            <a:avLst/>
            <a:gdLst>
              <a:gd name="connsiteX0" fmla="*/ 0 w 12192000"/>
              <a:gd name="connsiteY0" fmla="*/ 0 h 2662795"/>
              <a:gd name="connsiteX1" fmla="*/ 500336 w 12192000"/>
              <a:gd name="connsiteY1" fmla="*/ 219312 h 2662795"/>
              <a:gd name="connsiteX2" fmla="*/ 1899137 w 12192000"/>
              <a:gd name="connsiteY2" fmla="*/ 689315 h 2662795"/>
              <a:gd name="connsiteX3" fmla="*/ 3362177 w 12192000"/>
              <a:gd name="connsiteY3" fmla="*/ 576774 h 2662795"/>
              <a:gd name="connsiteX4" fmla="*/ 4501660 w 12192000"/>
              <a:gd name="connsiteY4" fmla="*/ 450165 h 2662795"/>
              <a:gd name="connsiteX5" fmla="*/ 6091309 w 12192000"/>
              <a:gd name="connsiteY5" fmla="*/ 520503 h 2662795"/>
              <a:gd name="connsiteX6" fmla="*/ 7849771 w 12192000"/>
              <a:gd name="connsiteY6" fmla="*/ 787789 h 2662795"/>
              <a:gd name="connsiteX7" fmla="*/ 9411285 w 12192000"/>
              <a:gd name="connsiteY7" fmla="*/ 801857 h 2662795"/>
              <a:gd name="connsiteX8" fmla="*/ 10944663 w 12192000"/>
              <a:gd name="connsiteY8" fmla="*/ 844060 h 2662795"/>
              <a:gd name="connsiteX9" fmla="*/ 12175491 w 12192000"/>
              <a:gd name="connsiteY9" fmla="*/ 424008 h 2662795"/>
              <a:gd name="connsiteX10" fmla="*/ 12183035 w 12192000"/>
              <a:gd name="connsiteY10" fmla="*/ 420587 h 2662795"/>
              <a:gd name="connsiteX11" fmla="*/ 12192000 w 12192000"/>
              <a:gd name="connsiteY11" fmla="*/ 420896 h 2662795"/>
              <a:gd name="connsiteX12" fmla="*/ 12192000 w 12192000"/>
              <a:gd name="connsiteY12" fmla="*/ 2662795 h 2662795"/>
              <a:gd name="connsiteX13" fmla="*/ 0 w 12192000"/>
              <a:gd name="connsiteY13" fmla="*/ 2662795 h 2662795"/>
              <a:gd name="connsiteX14" fmla="*/ 0 w 12192000"/>
              <a:gd name="connsiteY14" fmla="*/ 0 h 2662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662795">
                <a:moveTo>
                  <a:pt x="0" y="0"/>
                </a:moveTo>
                <a:lnTo>
                  <a:pt x="500336" y="219312"/>
                </a:lnTo>
                <a:cubicBezTo>
                  <a:pt x="997266" y="432360"/>
                  <a:pt x="1478865" y="617218"/>
                  <a:pt x="1899137" y="689315"/>
                </a:cubicBezTo>
                <a:cubicBezTo>
                  <a:pt x="2459500" y="785444"/>
                  <a:pt x="2928423" y="616632"/>
                  <a:pt x="3362177" y="576774"/>
                </a:cubicBezTo>
                <a:cubicBezTo>
                  <a:pt x="3795931" y="536916"/>
                  <a:pt x="4046805" y="459544"/>
                  <a:pt x="4501660" y="450165"/>
                </a:cubicBezTo>
                <a:cubicBezTo>
                  <a:pt x="4956515" y="440787"/>
                  <a:pt x="5533291" y="464232"/>
                  <a:pt x="6091309" y="520503"/>
                </a:cubicBezTo>
                <a:cubicBezTo>
                  <a:pt x="6649327" y="576774"/>
                  <a:pt x="7296442" y="740897"/>
                  <a:pt x="7849771" y="787789"/>
                </a:cubicBezTo>
                <a:cubicBezTo>
                  <a:pt x="8403100" y="834681"/>
                  <a:pt x="9411285" y="801857"/>
                  <a:pt x="9411285" y="801857"/>
                </a:cubicBezTo>
                <a:cubicBezTo>
                  <a:pt x="9927100" y="811235"/>
                  <a:pt x="10478085" y="909709"/>
                  <a:pt x="10944663" y="844060"/>
                </a:cubicBezTo>
                <a:cubicBezTo>
                  <a:pt x="11352919" y="786617"/>
                  <a:pt x="12016079" y="495812"/>
                  <a:pt x="12175491" y="424008"/>
                </a:cubicBezTo>
                <a:lnTo>
                  <a:pt x="12183035" y="420587"/>
                </a:lnTo>
                <a:lnTo>
                  <a:pt x="12192000" y="420896"/>
                </a:lnTo>
                <a:lnTo>
                  <a:pt x="12192000" y="2662795"/>
                </a:lnTo>
                <a:lnTo>
                  <a:pt x="0" y="2662795"/>
                </a:lnTo>
                <a:lnTo>
                  <a:pt x="0" y="0"/>
                </a:lnTo>
                <a:close/>
              </a:path>
            </a:pathLst>
          </a:cu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</p:spTree>
    <p:extLst>
      <p:ext uri="{BB962C8B-B14F-4D97-AF65-F5344CB8AC3E}">
        <p14:creationId xmlns:p14="http://schemas.microsoft.com/office/powerpoint/2010/main" val="18857138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3107051" y="291421"/>
            <a:ext cx="7982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DBB76C"/>
                </a:solidFill>
                <a:latin typeface="Calibri Light" panose="020F0302020204030204" pitchFamily="34" charset="0"/>
              </a:rPr>
              <a:t>前沿与否取决于。。。</a:t>
            </a:r>
            <a:endParaRPr lang="zh-CN" altLang="en-US" sz="2400" dirty="0">
              <a:solidFill>
                <a:srgbClr val="DBB76C"/>
              </a:solidFill>
              <a:latin typeface="Calibri Light" panose="020F0302020204030204" pitchFamily="34" charset="0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2255793" y="1625837"/>
            <a:ext cx="8597087" cy="3394472"/>
          </a:xfrm>
        </p:spPr>
        <p:txBody>
          <a:bodyPr>
            <a:normAutofit/>
          </a:bodyPr>
          <a:lstStyle/>
          <a:p>
            <a:r>
              <a:rPr lang="zh-CN" altLang="en-US" sz="1800" dirty="0">
                <a:solidFill>
                  <a:schemeClr val="bg1"/>
                </a:solidFill>
              </a:rPr>
              <a:t>三个基本度量衡：</a:t>
            </a:r>
            <a:endParaRPr lang="en-US" altLang="zh-CN" sz="1800" dirty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rgbClr val="DBB76C"/>
                </a:solidFill>
              </a:rPr>
              <a:t>时间尺度：决策的速度和频率</a:t>
            </a:r>
            <a:endParaRPr lang="en-US" altLang="zh-CN" dirty="0">
              <a:solidFill>
                <a:srgbClr val="DBB76C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空间尺度：物流、金融与货币的全球普及性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决策质量：信息的可信度，如区块链认证技术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4845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3021874" y="282397"/>
            <a:ext cx="3751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产业前沿的知识结构</a:t>
            </a: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>
          <a:xfrm>
            <a:off x="1621711" y="1376378"/>
            <a:ext cx="6552010" cy="417195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100000"/>
              </a:spcBef>
            </a:pPr>
            <a:r>
              <a:rPr lang="zh-CN" alt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产业的沿革历史</a:t>
            </a:r>
          </a:p>
          <a:p>
            <a:pPr lvl="1">
              <a:spcBef>
                <a:spcPct val="100000"/>
              </a:spcBef>
            </a:pPr>
            <a:r>
              <a:rPr lang="zh-CN" alt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人物史、科技史、组织史／制度史</a:t>
            </a:r>
          </a:p>
          <a:p>
            <a:pPr>
              <a:spcBef>
                <a:spcPct val="100000"/>
              </a:spcBef>
            </a:pPr>
            <a:r>
              <a:rPr lang="zh-CN" alt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针对新技术的文献调研与引述的方法</a:t>
            </a:r>
          </a:p>
          <a:p>
            <a:pPr lvl="1">
              <a:spcBef>
                <a:spcPct val="100000"/>
              </a:spcBef>
            </a:pPr>
            <a:r>
              <a:rPr lang="zh-CN" alt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类比机制、分类法、时间周期、产业分析报告等</a:t>
            </a:r>
          </a:p>
          <a:p>
            <a:pPr>
              <a:spcBef>
                <a:spcPct val="100000"/>
              </a:spcBef>
            </a:pPr>
            <a:r>
              <a:rPr lang="zh-CN" alt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撰写产业分析报告</a:t>
            </a:r>
          </a:p>
          <a:p>
            <a:pPr lvl="1">
              <a:spcBef>
                <a:spcPct val="100000"/>
              </a:spcBef>
            </a:pPr>
            <a:r>
              <a:rPr lang="zh-CN" alt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从选题、报告大纲、进度追踪、版本控制、射高、发布等完整的产业分析报告的创作步骤</a:t>
            </a:r>
          </a:p>
        </p:txBody>
      </p:sp>
    </p:spTree>
    <p:extLst>
      <p:ext uri="{BB962C8B-B14F-4D97-AF65-F5344CB8AC3E}">
        <p14:creationId xmlns:p14="http://schemas.microsoft.com/office/powerpoint/2010/main" val="624166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231" y="28475"/>
            <a:ext cx="7886700" cy="738895"/>
          </a:xfrm>
        </p:spPr>
        <p:txBody>
          <a:bodyPr/>
          <a:lstStyle/>
          <a:p>
            <a:r>
              <a:rPr lang="zh-CN" altLang="en-US" sz="2400" dirty="0" smtClean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库恩教授的范式转移 循环结构</a:t>
            </a:r>
            <a:endParaRPr lang="en-US" sz="2400" dirty="0">
              <a:solidFill>
                <a:srgbClr val="DBB76C"/>
              </a:solidFill>
              <a:latin typeface="Hei" charset="-122"/>
              <a:ea typeface="Hei" charset="-122"/>
              <a:cs typeface="Hei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0034" y="4458059"/>
            <a:ext cx="8229601" cy="797640"/>
          </a:xfrm>
        </p:spPr>
        <p:txBody>
          <a:bodyPr>
            <a:normAutofit/>
          </a:bodyPr>
          <a:lstStyle/>
          <a:p>
            <a:r>
              <a:rPr lang="zh-CN" altLang="en-US" sz="1350" dirty="0">
                <a:solidFill>
                  <a:srgbClr val="DBB76C"/>
                </a:solidFill>
              </a:rPr>
              <a:t>产业变革来自新科学知识或新工程科技所带来的“危机”，特别是认知过程中的各种困扰。</a:t>
            </a:r>
            <a:endParaRPr lang="en-US" sz="1350" dirty="0">
              <a:solidFill>
                <a:srgbClr val="DBB76C"/>
              </a:solidFill>
            </a:endParaRPr>
          </a:p>
          <a:p>
            <a:r>
              <a:rPr lang="en-US" sz="1350" dirty="0">
                <a:solidFill>
                  <a:srgbClr val="DBB76C"/>
                </a:solidFill>
              </a:rPr>
              <a:t>http://</a:t>
            </a:r>
            <a:r>
              <a:rPr lang="en-US" sz="1350" dirty="0" err="1">
                <a:solidFill>
                  <a:srgbClr val="DBB76C"/>
                </a:solidFill>
              </a:rPr>
              <a:t>www.thwink.org</a:t>
            </a:r>
            <a:r>
              <a:rPr lang="en-US" sz="1350" dirty="0">
                <a:solidFill>
                  <a:srgbClr val="DBB76C"/>
                </a:solidFill>
              </a:rPr>
              <a:t>/sustain/glossary/</a:t>
            </a:r>
            <a:r>
              <a:rPr lang="en-US" sz="1350" dirty="0" err="1">
                <a:solidFill>
                  <a:srgbClr val="DBB76C"/>
                </a:solidFill>
              </a:rPr>
              <a:t>KuhnCycle.htm</a:t>
            </a:r>
            <a:endParaRPr lang="en-US" sz="1350" dirty="0">
              <a:solidFill>
                <a:srgbClr val="DBB76C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161" y="1004340"/>
            <a:ext cx="4324928" cy="31880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034" y="1193294"/>
            <a:ext cx="227647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613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5704" y="61984"/>
            <a:ext cx="7886700" cy="756532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创新过程的必然产物：新的词汇</a:t>
            </a:r>
            <a:endParaRPr lang="en-US" sz="2400" dirty="0">
              <a:solidFill>
                <a:srgbClr val="DBB76C"/>
              </a:solidFill>
              <a:latin typeface="Hei" charset="-122"/>
              <a:ea typeface="Hei" charset="-122"/>
              <a:cs typeface="Hei" charset="-12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18884" y="1138769"/>
            <a:ext cx="2236326" cy="11430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常态科学知识</a:t>
            </a:r>
            <a:endParaRPr lang="en-US" altLang="zh-CN" sz="1800" dirty="0"/>
          </a:p>
          <a:p>
            <a:pPr algn="ctr"/>
            <a:r>
              <a:rPr lang="zh-CN" altLang="en-US" sz="1800" dirty="0"/>
              <a:t>约定成俗的隐喻</a:t>
            </a:r>
            <a:endParaRPr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3527136" y="2737244"/>
            <a:ext cx="2236326" cy="11430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发生动摇的科学体系</a:t>
            </a:r>
            <a:endParaRPr lang="en-US" altLang="zh-CN" sz="1800" dirty="0"/>
          </a:p>
          <a:p>
            <a:pPr algn="ctr"/>
            <a:r>
              <a:rPr lang="zh-CN" altLang="en-US" sz="1800" dirty="0"/>
              <a:t>容易混淆的语言习惯</a:t>
            </a:r>
            <a:endParaRPr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5856483" y="1138769"/>
            <a:ext cx="2236326" cy="11430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革命性的科学体系</a:t>
            </a:r>
            <a:endParaRPr lang="en-US" altLang="zh-CN" sz="1800" dirty="0"/>
          </a:p>
          <a:p>
            <a:pPr algn="ctr"/>
            <a:r>
              <a:rPr lang="zh-CN" altLang="en-US" sz="1800" dirty="0"/>
              <a:t>具有洞悉力的隐喻</a:t>
            </a:r>
            <a:endParaRPr lang="en-US" sz="1800" dirty="0"/>
          </a:p>
        </p:txBody>
      </p:sp>
      <p:cxnSp>
        <p:nvCxnSpPr>
          <p:cNvPr id="6" name="Straight Arrow Connector 5"/>
          <p:cNvCxnSpPr>
            <a:stCxn id="8" idx="1"/>
            <a:endCxn id="4" idx="3"/>
          </p:cNvCxnSpPr>
          <p:nvPr/>
        </p:nvCxnSpPr>
        <p:spPr>
          <a:xfrm flipH="1">
            <a:off x="3255210" y="1710269"/>
            <a:ext cx="2601273" cy="0"/>
          </a:xfrm>
          <a:prstGeom prst="straightConnector1">
            <a:avLst/>
          </a:prstGeom>
          <a:ln w="63500">
            <a:solidFill>
              <a:srgbClr val="DBB7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2"/>
            <a:endCxn id="7" idx="1"/>
          </p:cNvCxnSpPr>
          <p:nvPr/>
        </p:nvCxnSpPr>
        <p:spPr>
          <a:xfrm>
            <a:off x="2137047" y="2281769"/>
            <a:ext cx="1390089" cy="1026975"/>
          </a:xfrm>
          <a:prstGeom prst="straightConnector1">
            <a:avLst/>
          </a:prstGeom>
          <a:ln w="63500">
            <a:solidFill>
              <a:srgbClr val="DBB7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3"/>
            <a:endCxn id="8" idx="2"/>
          </p:cNvCxnSpPr>
          <p:nvPr/>
        </p:nvCxnSpPr>
        <p:spPr>
          <a:xfrm flipV="1">
            <a:off x="5763462" y="2281769"/>
            <a:ext cx="1211184" cy="1026975"/>
          </a:xfrm>
          <a:prstGeom prst="straightConnector1">
            <a:avLst/>
          </a:prstGeom>
          <a:ln w="63500">
            <a:solidFill>
              <a:srgbClr val="DBB7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226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7444" y="124659"/>
            <a:ext cx="8795883" cy="691268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创新的关键词：</a:t>
            </a:r>
            <a:r>
              <a:rPr lang="en-US" altLang="zh-CN" sz="2400" dirty="0" smtClean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Incommensurability </a:t>
            </a:r>
            <a:r>
              <a:rPr lang="zh-CN" altLang="en-US" sz="2400" dirty="0" smtClean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（不可通约）</a:t>
            </a:r>
            <a:endParaRPr lang="en-US" sz="2400" dirty="0">
              <a:solidFill>
                <a:srgbClr val="DBB76C"/>
              </a:solidFill>
              <a:latin typeface="Hei" charset="-122"/>
              <a:ea typeface="Hei" charset="-122"/>
              <a:cs typeface="Hei" charset="-122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312126" y="1415469"/>
            <a:ext cx="8229600" cy="593792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当非洲原住民都使用微信支付时。。。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333" y="1818545"/>
            <a:ext cx="4059335" cy="243560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107222" y="4789671"/>
            <a:ext cx="4929555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75" dirty="0">
                <a:solidFill>
                  <a:srgbClr val="DBB76C"/>
                </a:solidFill>
              </a:rPr>
              <a:t>http://</a:t>
            </a:r>
            <a:r>
              <a:rPr lang="en-US" sz="975" dirty="0" err="1">
                <a:solidFill>
                  <a:srgbClr val="DBB76C"/>
                </a:solidFill>
              </a:rPr>
              <a:t>foodtank.com</a:t>
            </a:r>
            <a:r>
              <a:rPr lang="en-US" sz="975" dirty="0">
                <a:solidFill>
                  <a:srgbClr val="DBB76C"/>
                </a:solidFill>
              </a:rPr>
              <a:t>/news/2015/01/five-ways-cell-phones-are-changing-agriculture-in-</a:t>
            </a:r>
            <a:r>
              <a:rPr lang="en-US" sz="975" dirty="0" err="1">
                <a:solidFill>
                  <a:srgbClr val="DBB76C"/>
                </a:solidFill>
              </a:rPr>
              <a:t>africa</a:t>
            </a:r>
            <a:endParaRPr lang="en-US" sz="975" dirty="0">
              <a:solidFill>
                <a:srgbClr val="DBB76C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44768" y="4360326"/>
            <a:ext cx="230063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dirty="0">
                <a:solidFill>
                  <a:schemeClr val="bg1"/>
                </a:solidFill>
              </a:rPr>
              <a:t>一带一路的重要战略据点</a:t>
            </a:r>
            <a:endParaRPr 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4179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6858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altLang="x-none" sz="13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alibri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6858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altLang="x-none" sz="13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alibri" charset="0"/>
            <a:ea typeface="宋体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孟琪-商业计划PPT模板 (19)" id="{30428E57-210E-8A48-AFC2-3B0A556AE7DF}" vid="{80471B2D-BE42-FF44-87D8-28E9C59BEE4E}"/>
    </a:ext>
  </a:extLst>
</a:theme>
</file>

<file path=ppt/theme/theme2.xml><?xml version="1.0" encoding="utf-8"?>
<a:theme xmlns:a="http://schemas.openxmlformats.org/drawingml/2006/main" name="2_Office 主题">
  <a:themeElements>
    <a:clrScheme name="2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2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6858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altLang="x-none" sz="13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alibri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6858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altLang="x-none" sz="13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alibri" charset="0"/>
            <a:ea typeface="宋体" charset="-122"/>
          </a:defRPr>
        </a:defPPr>
      </a:lstStyle>
    </a:lnDef>
  </a:objectDefaults>
  <a:extraClrSchemeLst>
    <a:extraClrScheme>
      <a:clrScheme name="2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孟琪-商业计划PPT模板 (19)" id="{30428E57-210E-8A48-AFC2-3B0A556AE7DF}" vid="{01537531-F62E-4946-873E-5B06672E1029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cool</Template>
  <TotalTime>278</TotalTime>
  <Pages>0</Pages>
  <Words>1832</Words>
  <Characters>0</Characters>
  <Application>Microsoft Macintosh PowerPoint</Application>
  <DocSecurity>0</DocSecurity>
  <PresentationFormat>全屏显示(16:9)</PresentationFormat>
  <Lines>0</Lines>
  <Paragraphs>351</Paragraphs>
  <Slides>42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42</vt:i4>
      </vt:variant>
    </vt:vector>
  </HeadingPairs>
  <TitlesOfParts>
    <vt:vector size="69" baseType="lpstr">
      <vt:lpstr>Adobe 繁黑體 Std B</vt:lpstr>
      <vt:lpstr>Apple Braille</vt:lpstr>
      <vt:lpstr>Arial Black</vt:lpstr>
      <vt:lpstr>Calibri</vt:lpstr>
      <vt:lpstr>Calibri Light</vt:lpstr>
      <vt:lpstr>Century Gothic</vt:lpstr>
      <vt:lpstr>Comic Sans MS</vt:lpstr>
      <vt:lpstr>DengXian</vt:lpstr>
      <vt:lpstr>Georgia</vt:lpstr>
      <vt:lpstr>Hei</vt:lpstr>
      <vt:lpstr>Heiti SC Light</vt:lpstr>
      <vt:lpstr>Lantinghei SC Demibold</vt:lpstr>
      <vt:lpstr>Lucida Grande</vt:lpstr>
      <vt:lpstr>MS PGothic</vt:lpstr>
      <vt:lpstr>ＭＳ Ｐゴシック</vt:lpstr>
      <vt:lpstr>Rockwell</vt:lpstr>
      <vt:lpstr>SimHei</vt:lpstr>
      <vt:lpstr>Sketchetik Light</vt:lpstr>
      <vt:lpstr>Verdana</vt:lpstr>
      <vt:lpstr>方正兰亭黑_GBK</vt:lpstr>
      <vt:lpstr>黑体</vt:lpstr>
      <vt:lpstr>华文细黑</vt:lpstr>
      <vt:lpstr>宋体</vt:lpstr>
      <vt:lpstr>微软雅黑</vt:lpstr>
      <vt:lpstr>Arial</vt:lpstr>
      <vt:lpstr>Office 主题</vt:lpstr>
      <vt:lpstr>2_Office 主题</vt:lpstr>
      <vt:lpstr>清华大学－紫荆谷创新创业发展辅导中心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库恩教授的范式转移 循环结构</vt:lpstr>
      <vt:lpstr>创新过程的必然产物：新的词汇</vt:lpstr>
      <vt:lpstr>创新的关键词：Incommensurability （不可通约）</vt:lpstr>
      <vt:lpstr>未来简史作者的分析 Yuval Harari P.390</vt:lpstr>
      <vt:lpstr>工业大国的产业观点为何？</vt:lpstr>
      <vt:lpstr>美国：Cyber-Physical Systems</vt:lpstr>
      <vt:lpstr>德国: Industry 4.0 (工业4.0）</vt:lpstr>
      <vt:lpstr>中国制造2025</vt:lpstr>
      <vt:lpstr>PowerPoint 演示文稿</vt:lpstr>
      <vt:lpstr>不同尺度的知识容器</vt:lpstr>
      <vt:lpstr>PowerPoint 演示文稿</vt:lpstr>
      <vt:lpstr>PowerPoint 演示文稿</vt:lpstr>
      <vt:lpstr>从历史和国际法规开始</vt:lpstr>
      <vt:lpstr>了解产业前沿是一个听／讲 故事的过程</vt:lpstr>
      <vt:lpstr>产业前沿是一门组合学</vt:lpstr>
      <vt:lpstr>产业分析需要数据的支撑</vt:lpstr>
      <vt:lpstr>PowerPoint 演示文稿</vt:lpstr>
      <vt:lpstr>PowerPoint 演示文稿</vt:lpstr>
      <vt:lpstr>生产系统是一个数字出版流程</vt:lpstr>
      <vt:lpstr>PowerPoint 演示文稿</vt:lpstr>
      <vt:lpstr>PowerPoint 演示文稿</vt:lpstr>
      <vt:lpstr>如何检验学习目标</vt:lpstr>
      <vt:lpstr>预期效果</vt:lpstr>
      <vt:lpstr>如何检验学习效果</vt:lpstr>
      <vt:lpstr>学习产出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决策信息的基本度量衡</vt:lpstr>
      <vt:lpstr>PowerPoint 演示文稿</vt:lpstr>
      <vt:lpstr>结论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清华大学－紫荆谷创新创业发展辅导中心</dc:title>
  <dc:subject/>
  <dc:creator>Microsoft Office 用户</dc:creator>
  <cp:keywords/>
  <dc:description/>
  <cp:lastModifiedBy>Microsoft Office 用户</cp:lastModifiedBy>
  <cp:revision>33</cp:revision>
  <dcterms:created xsi:type="dcterms:W3CDTF">2017-07-13T15:46:59Z</dcterms:created>
  <dcterms:modified xsi:type="dcterms:W3CDTF">2017-08-06T17:17:02Z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2052-9.1.0.5184</vt:lpwstr>
  </property>
</Properties>
</file>